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500A1268-5A47-1E4A-8E7A-B5DE42B4B7B9}" type="datetimeFigureOut">
              <a:rPr lang="en-US" smtClean="0"/>
              <a:pPr/>
              <a:t>7/11/14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0FD5CD6-5364-1F49-B207-F994BF2AB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Shape of the Universe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Ryan Broll</a:t>
            </a:r>
            <a:endParaRPr lang="en-US" dirty="0"/>
          </a:p>
        </p:txBody>
      </p:sp>
      <p:pic>
        <p:nvPicPr>
          <p:cNvPr id="5" name="Picture 4" descr="images-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573" y="642579"/>
            <a:ext cx="4042983" cy="30283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referring to “shape” at all times, because of special relativity.</a:t>
            </a:r>
          </a:p>
          <a:p>
            <a:r>
              <a:rPr lang="en-US" dirty="0" smtClean="0"/>
              <a:t>Curvature vs. Topology</a:t>
            </a:r>
          </a:p>
          <a:p>
            <a:pPr lvl="1"/>
            <a:r>
              <a:rPr lang="en-US" dirty="0" smtClean="0"/>
              <a:t>“Flat or curved” vs. “Open or closed”</a:t>
            </a:r>
          </a:p>
          <a:p>
            <a:r>
              <a:rPr lang="en-US" dirty="0" smtClean="0"/>
              <a:t>FLRW model</a:t>
            </a:r>
          </a:p>
          <a:p>
            <a:pPr lvl="1"/>
            <a:r>
              <a:rPr lang="en-US" dirty="0" smtClean="0"/>
              <a:t>Named after scientists</a:t>
            </a:r>
          </a:p>
          <a:p>
            <a:pPr lvl="1"/>
            <a:r>
              <a:rPr lang="en-US" dirty="0" smtClean="0"/>
              <a:t>Assumes Isotropy and Homogeneity of Universe</a:t>
            </a:r>
            <a:endParaRPr lang="en-US" dirty="0" smtClean="0"/>
          </a:p>
          <a:p>
            <a:pPr lvl="1"/>
            <a:r>
              <a:rPr lang="en-US" dirty="0" smtClean="0"/>
              <a:t>“Cosmological Principle”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Flat</a:t>
            </a:r>
            <a:endParaRPr lang="en-US" dirty="0"/>
          </a:p>
        </p:txBody>
      </p:sp>
      <p:pic>
        <p:nvPicPr>
          <p:cNvPr id="4" name="Content Placeholder 3" descr="Unknown.jpeg"/>
          <p:cNvPicPr>
            <a:picLocks noGrp="1" noChangeAspect="1"/>
          </p:cNvPicPr>
          <p:nvPr>
            <p:ph idx="1"/>
          </p:nvPr>
        </p:nvPicPr>
        <p:blipFill>
          <a:blip r:embed="rId2"/>
          <a:srcRect t="-44353" b="-44353"/>
          <a:stretch>
            <a:fillRect/>
          </a:stretch>
        </p:blipFill>
        <p:spPr>
          <a:xfrm>
            <a:off x="3942116" y="1783560"/>
            <a:ext cx="4744683" cy="2790990"/>
          </a:xfrm>
        </p:spPr>
      </p:pic>
      <p:sp>
        <p:nvSpPr>
          <p:cNvPr id="5" name="TextBox 4"/>
          <p:cNvSpPr txBox="1"/>
          <p:nvPr/>
        </p:nvSpPr>
        <p:spPr>
          <a:xfrm>
            <a:off x="457200" y="1104900"/>
            <a:ext cx="3187700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200" dirty="0" smtClean="0"/>
              <a:t> This ignores minor curvatures caused by bodies with mass</a:t>
            </a:r>
          </a:p>
          <a:p>
            <a:pPr>
              <a:buFont typeface="Arial"/>
              <a:buChar char="•"/>
            </a:pPr>
            <a:endParaRPr lang="en-US" sz="3200" dirty="0" smtClean="0"/>
          </a:p>
          <a:p>
            <a:pPr>
              <a:buFont typeface="Arial"/>
              <a:buChar char="•"/>
            </a:pPr>
            <a:r>
              <a:rPr lang="en-US" sz="3200" dirty="0" smtClean="0"/>
              <a:t>Euclidean, imagine a two dimensional plane</a:t>
            </a:r>
          </a:p>
          <a:p>
            <a:pPr>
              <a:buFont typeface="Arial"/>
              <a:buChar char="•"/>
            </a:pPr>
            <a:r>
              <a:rPr lang="en-US" sz="3200" dirty="0" smtClean="0"/>
              <a:t>No curvature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Spherical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11700" cy="4813300"/>
          </a:xfrm>
        </p:spPr>
        <p:txBody>
          <a:bodyPr/>
          <a:lstStyle/>
          <a:p>
            <a:r>
              <a:rPr lang="en-US" sz="3200" dirty="0" smtClean="0"/>
              <a:t>3-dimensional </a:t>
            </a:r>
            <a:r>
              <a:rPr lang="en-US" sz="3200" dirty="0" err="1" smtClean="0"/>
              <a:t>hypersphere</a:t>
            </a:r>
            <a:endParaRPr lang="en-US" sz="3200" dirty="0" smtClean="0"/>
          </a:p>
          <a:p>
            <a:r>
              <a:rPr lang="en-US" sz="3200" dirty="0" smtClean="0"/>
              <a:t>WMAP looking for multiple images “back-to-back” of a given object, different in time.</a:t>
            </a:r>
          </a:p>
          <a:p>
            <a:r>
              <a:rPr lang="en-US" sz="3200" dirty="0" smtClean="0"/>
              <a:t>Positive curvature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2159000"/>
            <a:ext cx="375920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Hyperbolic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4600" cy="46863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3 dimensional analog is </a:t>
            </a:r>
            <a:r>
              <a:rPr lang="en-US" sz="3200" dirty="0" smtClean="0"/>
              <a:t>a saddle</a:t>
            </a:r>
          </a:p>
          <a:p>
            <a:r>
              <a:rPr lang="en-US" sz="3200" dirty="0" smtClean="0"/>
              <a:t>Parallel lines diverge</a:t>
            </a:r>
          </a:p>
          <a:p>
            <a:r>
              <a:rPr lang="en-US" sz="3200" dirty="0" smtClean="0"/>
              <a:t>Type of “open” Universe with a negative curvature.</a:t>
            </a:r>
            <a:endParaRPr lang="en-US" sz="3200" dirty="0"/>
          </a:p>
        </p:txBody>
      </p:sp>
      <p:pic>
        <p:nvPicPr>
          <p:cNvPr id="4" name="Picture 3" descr="images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0" y="1417638"/>
            <a:ext cx="3492500" cy="3079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about</a:t>
            </a:r>
            <a:r>
              <a:rPr lang="en-US" dirty="0" smtClean="0"/>
              <a:t> </a:t>
            </a:r>
            <a:r>
              <a:rPr lang="en-US" dirty="0" smtClean="0"/>
              <a:t>the</a:t>
            </a:r>
            <a:r>
              <a:rPr lang="en-US" dirty="0" smtClean="0"/>
              <a:t> </a:t>
            </a:r>
            <a:r>
              <a:rPr lang="en-US" dirty="0" smtClean="0"/>
              <a:t>end of Universe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Flat-Universe continually expands, but the rate of expansion asymptotically approaches zero</a:t>
            </a:r>
          </a:p>
          <a:p>
            <a:r>
              <a:rPr lang="en-US" sz="3200" dirty="0" smtClean="0"/>
              <a:t>Spherical-Eventually expansion stops, reverses, and then collapses into a singularity- “BIG CRUNCH”</a:t>
            </a:r>
          </a:p>
          <a:p>
            <a:r>
              <a:rPr lang="en-US" sz="3200" dirty="0" smtClean="0"/>
              <a:t>Hyperbolic-Universe expands forever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90" y="2181581"/>
            <a:ext cx="3784600" cy="40639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Which one is right?</a:t>
            </a:r>
          </a:p>
          <a:p>
            <a:r>
              <a:rPr lang="en-US" sz="2800" dirty="0" smtClean="0"/>
              <a:t>Depends on Density Parameter (defined as ratio of actual density in the universe to the critical density required to cause expansion to stop)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275px-End_of_univer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0" y="2181581"/>
            <a:ext cx="4524695" cy="4063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2588"/>
            <a:ext cx="4101417" cy="39534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"We now know that the universe is flat with only a 0.4% margin of </a:t>
            </a:r>
            <a:r>
              <a:rPr lang="en-US" dirty="0" smtClean="0"/>
              <a:t>error” –NASA</a:t>
            </a:r>
          </a:p>
          <a:p>
            <a:r>
              <a:rPr lang="en-US" dirty="0" smtClean="0"/>
              <a:t>Based on WMAP findings</a:t>
            </a:r>
          </a:p>
          <a:p>
            <a:pPr lvl="1"/>
            <a:r>
              <a:rPr lang="en-US" dirty="0" smtClean="0"/>
              <a:t>Wilkinson Microwave Anisotropy Probe</a:t>
            </a:r>
          </a:p>
          <a:p>
            <a:pPr lvl="1"/>
            <a:r>
              <a:rPr lang="en-US" dirty="0" smtClean="0"/>
              <a:t>Still a Hotly Debated Subject</a:t>
            </a:r>
          </a:p>
        </p:txBody>
      </p:sp>
      <p:pic>
        <p:nvPicPr>
          <p:cNvPr id="4" name="Picture 3" descr="Unknown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416" y="1882587"/>
            <a:ext cx="4969435" cy="264606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Metro.thmx</Template>
  <TotalTime>245</TotalTime>
  <Words>232</Words>
  <Application>Microsoft Macintosh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Metro</vt:lpstr>
      <vt:lpstr>Shape of the Universe</vt:lpstr>
      <vt:lpstr>Overview</vt:lpstr>
      <vt:lpstr>Flat</vt:lpstr>
      <vt:lpstr>Spherical</vt:lpstr>
      <vt:lpstr>Hyperbolic</vt:lpstr>
      <vt:lpstr>Implications about the end of Universe</vt:lpstr>
      <vt:lpstr>Density</vt:lpstr>
      <vt:lpstr>Current Findings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Shape of the Universe</dc:title>
  <dc:creator>Jeff Broll</dc:creator>
  <cp:lastModifiedBy>Jeff Broll</cp:lastModifiedBy>
  <cp:revision>6</cp:revision>
  <dcterms:created xsi:type="dcterms:W3CDTF">2014-07-11T13:03:22Z</dcterms:created>
  <dcterms:modified xsi:type="dcterms:W3CDTF">2014-07-11T16:50:41Z</dcterms:modified>
</cp:coreProperties>
</file>