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6" r:id="rId7"/>
    <p:sldId id="262" r:id="rId8"/>
    <p:sldId id="265" r:id="rId9"/>
    <p:sldId id="261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7A4C3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4C66-5D91-174F-9C38-B1C335A83F12}" type="datetimeFigureOut">
              <a:rPr lang="en-US" smtClean="0"/>
              <a:t>7/10/14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7B98F-775C-6C40-B2C5-415BF2F2BB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4C66-5D91-174F-9C38-B1C335A83F12}" type="datetimeFigureOut">
              <a:rPr lang="en-US" smtClean="0"/>
              <a:t>7/10/14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7B98F-775C-6C40-B2C5-415BF2F2BB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4C66-5D91-174F-9C38-B1C335A83F12}" type="datetimeFigureOut">
              <a:rPr lang="en-US" smtClean="0"/>
              <a:t>7/10/14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7B98F-775C-6C40-B2C5-415BF2F2BB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4C66-5D91-174F-9C38-B1C335A83F12}" type="datetimeFigureOut">
              <a:rPr lang="en-US" smtClean="0"/>
              <a:t>7/10/14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7B98F-775C-6C40-B2C5-415BF2F2BB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4C66-5D91-174F-9C38-B1C335A83F12}" type="datetimeFigureOut">
              <a:rPr lang="en-US" smtClean="0"/>
              <a:t>7/10/14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7B98F-775C-6C40-B2C5-415BF2F2BB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4C66-5D91-174F-9C38-B1C335A83F12}" type="datetimeFigureOut">
              <a:rPr lang="en-US" smtClean="0"/>
              <a:t>7/10/14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7B98F-775C-6C40-B2C5-415BF2F2BB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4C66-5D91-174F-9C38-B1C335A83F12}" type="datetimeFigureOut">
              <a:rPr lang="en-US" smtClean="0"/>
              <a:t>7/10/14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7B98F-775C-6C40-B2C5-415BF2F2BB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4C66-5D91-174F-9C38-B1C335A83F12}" type="datetimeFigureOut">
              <a:rPr lang="en-US" smtClean="0"/>
              <a:t>7/10/14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7B98F-775C-6C40-B2C5-415BF2F2BB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4C66-5D91-174F-9C38-B1C335A83F12}" type="datetimeFigureOut">
              <a:rPr lang="en-US" smtClean="0"/>
              <a:t>7/10/14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7B98F-775C-6C40-B2C5-415BF2F2BB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4C66-5D91-174F-9C38-B1C335A83F12}" type="datetimeFigureOut">
              <a:rPr lang="en-US" smtClean="0"/>
              <a:t>7/10/14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7B98F-775C-6C40-B2C5-415BF2F2BB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4C66-5D91-174F-9C38-B1C335A83F12}" type="datetimeFigureOut">
              <a:rPr lang="en-US" smtClean="0"/>
              <a:t>7/10/14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7B98F-775C-6C40-B2C5-415BF2F2BB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C4C66-5D91-174F-9C38-B1C335A83F12}" type="datetimeFigureOut">
              <a:rPr lang="en-US" smtClean="0"/>
              <a:t>7/10/14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7B98F-775C-6C40-B2C5-415BF2F2BB2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angelazhang/Desktop/CERN%20OPERA%20neutrinos%20travel%20faster%20than%20light,%20Sep%2022,%202011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angelazhang/Desktop/Antoin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png"/><Relationship Id="rId1" Type="http://schemas.openxmlformats.org/officeDocument/2006/relationships/video" Target="file://localhost/Users/angelazhang/Desktop/33.gif" TargetMode="Externa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angelazhang/Desktop/neutrinos%20beam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_xWDWKq1CM" TargetMode="External"/><Relationship Id="rId4" Type="http://schemas.openxmlformats.org/officeDocument/2006/relationships/hyperlink" Target="http://www.lescienze.it/news/2012/03/30/news/opera_ereditatos_point_of_view-938232/" TargetMode="External"/><Relationship Id="rId5" Type="http://schemas.openxmlformats.org/officeDocument/2006/relationships/hyperlink" Target="http://news.sciencemag.org/2012/02/breaking-news-error-undoes-faster-light-neutrino-results" TargetMode="External"/><Relationship Id="rId6" Type="http://schemas.openxmlformats.org/officeDocument/2006/relationships/hyperlink" Target="http://press.web.cern.ch/press-releases/2011/09/opera-experiment-reports-anomaly-flight-time-neutrinos-cern-gran-sasso" TargetMode="External"/><Relationship Id="rId7" Type="http://schemas.openxmlformats.org/officeDocument/2006/relationships/hyperlink" Target="http://www.bbc.com/news/science-environment-17560379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626" y="907057"/>
            <a:ext cx="8458200" cy="2008483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effectLst>
                  <a:outerShdw blurRad="50800" dist="38100" dir="2700000">
                    <a:schemeClr val="bg1">
                      <a:alpha val="43000"/>
                    </a:schemeClr>
                  </a:outerShdw>
                </a:effectLst>
                <a:latin typeface="Book Antiqua"/>
                <a:cs typeface="Book Antiqua"/>
              </a:rPr>
              <a:t>Faster-than-light Neutrinos Anomaly</a:t>
            </a:r>
            <a:endParaRPr lang="en-US" sz="6000" b="1" dirty="0">
              <a:effectLst>
                <a:outerShdw blurRad="50800" dist="38100" dir="2700000">
                  <a:schemeClr val="bg1">
                    <a:alpha val="43000"/>
                  </a:schemeClr>
                </a:outerShdw>
              </a:effectLst>
              <a:latin typeface="Book Antiqua"/>
              <a:cs typeface="Book Antiqu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3589"/>
            <a:ext cx="6400800" cy="1752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effectLst>
                  <a:outerShdw blurRad="50800" dist="38100" dir="2700000">
                    <a:srgbClr val="FFFFFF">
                      <a:alpha val="43000"/>
                    </a:srgbClr>
                  </a:outerShdw>
                </a:effectLst>
                <a:latin typeface="Book Antiqua"/>
                <a:cs typeface="Book Antiqua"/>
              </a:rPr>
              <a:t>Angela Zhang</a:t>
            </a:r>
          </a:p>
          <a:p>
            <a:r>
              <a:rPr lang="en-US" sz="2800" b="1" dirty="0" smtClean="0">
                <a:effectLst>
                  <a:outerShdw blurRad="50800" dist="38100" dir="2700000">
                    <a:srgbClr val="FFFFFF">
                      <a:alpha val="43000"/>
                    </a:srgbClr>
                  </a:outerShdw>
                </a:effectLst>
                <a:latin typeface="Book Antiqua"/>
                <a:cs typeface="Book Antiqua"/>
              </a:rPr>
              <a:t>7/11/14</a:t>
            </a:r>
          </a:p>
          <a:p>
            <a:r>
              <a:rPr lang="en-US" sz="2800" b="1" dirty="0" smtClean="0">
                <a:effectLst>
                  <a:outerShdw blurRad="50800" dist="38100" dir="2700000">
                    <a:srgbClr val="FFFFFF">
                      <a:alpha val="43000"/>
                    </a:srgbClr>
                  </a:outerShdw>
                </a:effectLst>
                <a:latin typeface="Book Antiqua"/>
                <a:cs typeface="Book Antiqua"/>
              </a:rPr>
              <a:t>Theory of Relativity</a:t>
            </a:r>
            <a:endParaRPr lang="en-US" sz="2800" b="1" dirty="0">
              <a:effectLst>
                <a:outerShdw blurRad="50800" dist="38100" dir="2700000">
                  <a:srgbClr val="FFFFFF">
                    <a:alpha val="43000"/>
                  </a:srgbClr>
                </a:outerShdw>
              </a:effectLst>
              <a:latin typeface="Book Antiqua"/>
              <a:cs typeface="Book Antiq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ormal_Star-field-near-M31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1166" r="-1166"/>
          <a:stretch>
            <a:fillRect/>
          </a:stretch>
        </p:blipFill>
        <p:spPr>
          <a:xfrm>
            <a:off x="-164819" y="0"/>
            <a:ext cx="9471754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32433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Book Antiqua"/>
                <a:cs typeface="Book Antiqua"/>
              </a:rPr>
              <a:t>Faster than light?</a:t>
            </a:r>
            <a:endParaRPr lang="en-US" b="1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Book Antiqua"/>
              <a:cs typeface="Book Antiq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eutrino.gif"/>
          <p:cNvPicPr>
            <a:picLocks noGrp="1" noChangeAspect="1"/>
          </p:cNvPicPr>
          <p:nvPr>
            <p:ph idx="1"/>
          </p:nvPr>
        </p:nvPicPr>
        <p:blipFill>
          <a:blip r:embed="rId2"/>
          <a:srcRect l="-25492" r="-25492"/>
          <a:stretch>
            <a:fillRect/>
          </a:stretch>
        </p:blipFill>
        <p:spPr>
          <a:xfrm>
            <a:off x="5588854" y="1417638"/>
            <a:ext cx="2601059" cy="1430482"/>
          </a:xfrm>
        </p:spPr>
      </p:pic>
      <p:pic>
        <p:nvPicPr>
          <p:cNvPr id="5" name="Picture 4" descr="Electron-neutr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33379"/>
            <a:ext cx="4295775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ern_logo.gif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>
          <a:xfrm>
            <a:off x="-711241" y="0"/>
            <a:ext cx="6088070" cy="3348204"/>
          </a:xfrm>
        </p:spPr>
      </p:pic>
      <p:pic>
        <p:nvPicPr>
          <p:cNvPr id="5" name="Picture 4" descr="R_0807031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2647"/>
            <a:ext cx="9144000" cy="2868706"/>
          </a:xfrm>
          <a:prstGeom prst="rect">
            <a:avLst/>
          </a:prstGeom>
        </p:spPr>
      </p:pic>
      <p:pic>
        <p:nvPicPr>
          <p:cNvPr id="6" name="Picture 5" descr="atlas-cern-experiment-lh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270" y="274638"/>
            <a:ext cx="4993730" cy="27538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895" y="6488668"/>
            <a:ext cx="6106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Lab Spots of CERN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ERN OPERA neutrinos travel faster than light, Sep 22, 2011.mp4">
            <a:hlinkClick r:id="" action="ppaction://media"/>
          </p:cNvPr>
          <p:cNvPicPr/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989263"/>
            <a:ext cx="9198871" cy="502652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effectLst>
                  <a:outerShdw blurRad="50800" dist="38100" dir="2700000">
                    <a:srgbClr val="FFFFFF">
                      <a:alpha val="43000"/>
                    </a:srgbClr>
                  </a:outerShdw>
                </a:effectLst>
                <a:latin typeface="Book Antiqua"/>
                <a:cs typeface="Book Antiqua"/>
              </a:rPr>
              <a:t>Antonio </a:t>
            </a:r>
            <a:r>
              <a:rPr lang="en-US" b="1" dirty="0" err="1" smtClean="0">
                <a:effectLst>
                  <a:outerShdw blurRad="50800" dist="38100" dir="2700000">
                    <a:srgbClr val="FFFFFF">
                      <a:alpha val="43000"/>
                    </a:srgbClr>
                  </a:outerShdw>
                </a:effectLst>
                <a:latin typeface="Book Antiqua"/>
                <a:cs typeface="Book Antiqua"/>
              </a:rPr>
              <a:t>Ereditato</a:t>
            </a:r>
            <a:endParaRPr lang="en-US" b="1" dirty="0">
              <a:effectLst>
                <a:outerShdw blurRad="50800" dist="38100" dir="2700000">
                  <a:srgbClr val="FFFFFF">
                    <a:alpha val="43000"/>
                  </a:srgbClr>
                </a:outerShdw>
              </a:effectLst>
              <a:latin typeface="Book Antiqua"/>
              <a:cs typeface="Book Antiqua"/>
            </a:endParaRPr>
          </a:p>
        </p:txBody>
      </p:sp>
      <p:pic>
        <p:nvPicPr>
          <p:cNvPr id="4" name="Antoin.mp4">
            <a:hlinkClick r:id="" action="ppaction://media"/>
          </p:cNvPr>
          <p:cNvPicPr/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1250335"/>
            <a:ext cx="8229600" cy="46291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4-07-11 at 12.52.01 a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27671" r="-27671"/>
          <a:stretch>
            <a:fillRect/>
          </a:stretch>
        </p:blipFill>
        <p:spPr>
          <a:xfrm>
            <a:off x="-1762387" y="0"/>
            <a:ext cx="8513439" cy="4682064"/>
          </a:xfrm>
        </p:spPr>
      </p:pic>
      <p:pic>
        <p:nvPicPr>
          <p:cNvPr id="5" name="Picture 4" descr="rrwxoums217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4819" y="2922389"/>
            <a:ext cx="4692466" cy="35193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NGStiming.png"/>
          <p:cNvPicPr>
            <a:picLocks noGrp="1" noChangeAspect="1"/>
          </p:cNvPicPr>
          <p:nvPr>
            <p:ph idx="1"/>
          </p:nvPr>
        </p:nvPicPr>
        <p:blipFill>
          <a:blip r:embed="rId2"/>
          <a:srcRect l="-67640" r="-67640"/>
          <a:stretch>
            <a:fillRect/>
          </a:stretch>
        </p:blipFill>
        <p:spPr>
          <a:xfrm>
            <a:off x="-318169" y="628353"/>
            <a:ext cx="10284824" cy="565625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WITZERLAND_CERN_OP_790041f.jpg"/>
          <p:cNvPicPr>
            <a:picLocks noGrp="1" noChangeAspect="1"/>
          </p:cNvPicPr>
          <p:nvPr>
            <p:ph idx="1"/>
          </p:nvPr>
        </p:nvPicPr>
        <p:blipFill>
          <a:blip r:embed="rId3"/>
          <a:srcRect l="-10610" r="-10610"/>
          <a:stretch>
            <a:fillRect/>
          </a:stretch>
        </p:blipFill>
        <p:spPr>
          <a:xfrm>
            <a:off x="-644292" y="2840637"/>
            <a:ext cx="7304808" cy="4017363"/>
          </a:xfrm>
        </p:spPr>
      </p:pic>
      <p:sp>
        <p:nvSpPr>
          <p:cNvPr id="5" name="Oval Callout 4"/>
          <p:cNvSpPr/>
          <p:nvPr/>
        </p:nvSpPr>
        <p:spPr>
          <a:xfrm>
            <a:off x="0" y="1010721"/>
            <a:ext cx="4946588" cy="1477207"/>
          </a:xfrm>
          <a:prstGeom prst="wedgeEllipseCallout">
            <a:avLst>
              <a:gd name="adj1" fmla="val 29726"/>
              <a:gd name="adj2" fmla="val 85445"/>
            </a:avLst>
          </a:prstGeom>
          <a:solidFill>
            <a:schemeClr val="bg1"/>
          </a:solidFill>
          <a:ln>
            <a:solidFill>
              <a:srgbClr val="7A4C3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Callout 6"/>
          <p:cNvSpPr/>
          <p:nvPr/>
        </p:nvSpPr>
        <p:spPr>
          <a:xfrm>
            <a:off x="5348309" y="274637"/>
            <a:ext cx="3606170" cy="2565999"/>
          </a:xfrm>
          <a:prstGeom prst="wedgeEllipseCallout">
            <a:avLst>
              <a:gd name="adj1" fmla="val -39068"/>
              <a:gd name="adj2" fmla="val 72027"/>
            </a:avLst>
          </a:prstGeom>
          <a:solidFill>
            <a:schemeClr val="bg1"/>
          </a:solidFill>
          <a:ln>
            <a:solidFill>
              <a:srgbClr val="7A4C3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Callout 7"/>
          <p:cNvSpPr/>
          <p:nvPr/>
        </p:nvSpPr>
        <p:spPr>
          <a:xfrm>
            <a:off x="6288358" y="3459775"/>
            <a:ext cx="2855642" cy="2747088"/>
          </a:xfrm>
          <a:prstGeom prst="wedgeEllipseCallout">
            <a:avLst>
              <a:gd name="adj1" fmla="val -75289"/>
              <a:gd name="adj2" fmla="val -10270"/>
            </a:avLst>
          </a:prstGeom>
          <a:solidFill>
            <a:schemeClr val="bg1"/>
          </a:solidFill>
          <a:ln>
            <a:solidFill>
              <a:srgbClr val="7A4C3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831426" y="540474"/>
            <a:ext cx="28553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ook Antiqua"/>
                <a:cs typeface="Book Antiqua"/>
              </a:rPr>
              <a:t>The words “errors”, “mistakes” and “flop” were bandied about regarding what in actual fact is standard scientific procedure in experimental work.</a:t>
            </a:r>
            <a:endParaRPr lang="en-US" dirty="0">
              <a:latin typeface="Book Antiqua"/>
              <a:cs typeface="Book Antiqu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1279138"/>
            <a:ext cx="4182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ook Antiqua"/>
                <a:cs typeface="Book Antiqua"/>
              </a:rPr>
              <a:t>I wish to clarify a number of issues surrounding news of my resignation as Chairman of the OPERA experiment.</a:t>
            </a:r>
            <a:endParaRPr lang="en-US" dirty="0">
              <a:latin typeface="Book Antiqua"/>
              <a:cs typeface="Book Antiqua"/>
            </a:endParaRPr>
          </a:p>
        </p:txBody>
      </p:sp>
      <p:pic>
        <p:nvPicPr>
          <p:cNvPr id="14" name="33.gif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827962" y="3926261"/>
            <a:ext cx="1679528" cy="16347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861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50800" dist="38100" dir="2700000">
                    <a:srgbClr val="FFFFFF">
                      <a:alpha val="43000"/>
                    </a:srgbClr>
                  </a:outerShdw>
                </a:effectLst>
                <a:latin typeface="Book Antiqua"/>
                <a:cs typeface="Book Antiqua"/>
              </a:rPr>
              <a:t>✿How to make a Neutrinos beam?</a:t>
            </a:r>
            <a:endParaRPr lang="en-US" b="1" dirty="0">
              <a:effectLst>
                <a:outerShdw blurRad="50800" dist="38100" dir="2700000">
                  <a:srgbClr val="FFFFFF">
                    <a:alpha val="43000"/>
                  </a:srgbClr>
                </a:outerShdw>
              </a:effectLst>
              <a:latin typeface="Book Antiqua"/>
              <a:cs typeface="Book Antiqua"/>
            </a:endParaRPr>
          </a:p>
        </p:txBody>
      </p:sp>
      <p:pic>
        <p:nvPicPr>
          <p:cNvPr id="8" name="neutrinos beam.mp4">
            <a:hlinkClick r:id="" action="ppaction://media"/>
          </p:cNvPr>
          <p:cNvPicPr/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48922" y="1600200"/>
            <a:ext cx="8046156" cy="506019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50800" dist="38100" dir="2700000">
                    <a:srgbClr val="FFFFFF">
                      <a:alpha val="43000"/>
                    </a:srgbClr>
                  </a:outerShdw>
                </a:effectLst>
                <a:latin typeface="Book Antiqua"/>
                <a:cs typeface="Book Antiqua"/>
              </a:rPr>
              <a:t>Bibliography</a:t>
            </a:r>
            <a:endParaRPr lang="en-US" b="1" dirty="0">
              <a:effectLst>
                <a:outerShdw blurRad="50800" dist="38100" dir="2700000">
                  <a:srgbClr val="FFFFFF">
                    <a:alpha val="43000"/>
                  </a:srgbClr>
                </a:outerShdw>
              </a:effectLst>
              <a:latin typeface="Book Antiqua"/>
              <a:cs typeface="Book Antiqu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3"/>
              </a:rPr>
              <a:t>http://arxiv.org/pdf/1205.0930v1.pdf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3"/>
              </a:rPr>
              <a:t>http://arxiv.org/pdf/1201.4147v1.pdf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4"/>
              </a:rPr>
              <a:t>http://www.lescienze.it/news/2012/03/30/news/opera_ereditatos_point_of_view-938232/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http://news.sciencemag.org/2012/02/breaking-news-error-undoes-faster-light-neutrino-results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6"/>
              </a:rPr>
              <a:t>http://press.web.cern.ch/press-releases/2011/09/opera-experiment-reports-anomaly-flight-time-neutrinos-cern-gran-sasso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7"/>
              </a:rPr>
              <a:t>http://www.bbc.com/news/science-environment-17560379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3"/>
              </a:rPr>
              <a:t>https://www.youtube.com/watch?v=U_xWDWKq1CM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1018</TotalTime>
  <Words>209</Words>
  <Application>Microsoft Macintosh PowerPoint</Application>
  <PresentationFormat>On-screen Show (4:3)</PresentationFormat>
  <Paragraphs>19</Paragraphs>
  <Slides>11</Slides>
  <Notes>0</Notes>
  <HiddenSlides>0</HiddenSlides>
  <MMClips>4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Faster-than-light Neutrinos Anomaly</vt:lpstr>
      <vt:lpstr>Faster than light?</vt:lpstr>
      <vt:lpstr>Slide 3</vt:lpstr>
      <vt:lpstr>Slide 4</vt:lpstr>
      <vt:lpstr>Slide 5</vt:lpstr>
      <vt:lpstr>Antonio Ereditato</vt:lpstr>
      <vt:lpstr>Slide 7</vt:lpstr>
      <vt:lpstr>Slide 8</vt:lpstr>
      <vt:lpstr>Slide 9</vt:lpstr>
      <vt:lpstr>✿How to make a Neutrinos beam?</vt:lpstr>
      <vt:lpstr>Bibliography</vt:lpstr>
    </vt:vector>
  </TitlesOfParts>
  <Company>Angela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Faster-than-light Neutrinos Anomaly</dc:title>
  <dc:creator>Angela Zhang</dc:creator>
  <cp:lastModifiedBy>Angela Zhang</cp:lastModifiedBy>
  <cp:revision>3</cp:revision>
  <dcterms:created xsi:type="dcterms:W3CDTF">2014-07-10T23:29:03Z</dcterms:created>
  <dcterms:modified xsi:type="dcterms:W3CDTF">2014-07-11T16:27:31Z</dcterms:modified>
</cp:coreProperties>
</file>