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1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2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</p:sldIdLst>
  <p:sldSz cx="9144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subTitle"/>
          </p:nvPr>
        </p:nvSpPr>
        <p:spPr>
          <a:xfrm>
            <a:off x="301680" y="1527120"/>
            <a:ext cx="8503560" cy="45720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3560" cy="4571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4571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4571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subTitle"/>
          </p:nvPr>
        </p:nvSpPr>
        <p:spPr>
          <a:xfrm>
            <a:off x="301680" y="228600"/>
            <a:ext cx="8534160" cy="5870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01680" y="391464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4571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4571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4658760" y="391464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301680" y="3914640"/>
            <a:ext cx="850284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35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01680" y="3914640"/>
            <a:ext cx="85035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58760" y="391464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1" name="PlaceHolder 5"/>
          <p:cNvSpPr>
            <a:spLocks noGrp="1"/>
          </p:cNvSpPr>
          <p:nvPr>
            <p:ph type="body"/>
          </p:nvPr>
        </p:nvSpPr>
        <p:spPr>
          <a:xfrm>
            <a:off x="301680" y="391464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subTitle"/>
          </p:nvPr>
        </p:nvSpPr>
        <p:spPr>
          <a:xfrm>
            <a:off x="301680" y="1527120"/>
            <a:ext cx="8503560" cy="45720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3560" cy="4571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4571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4571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subTitle"/>
          </p:nvPr>
        </p:nvSpPr>
        <p:spPr>
          <a:xfrm>
            <a:off x="301680" y="228600"/>
            <a:ext cx="8534160" cy="5870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01680" y="391464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4571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4571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4658760" y="391464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301680" y="3914640"/>
            <a:ext cx="850284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35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301680" y="3914640"/>
            <a:ext cx="85035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4658760" y="391464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7" name="PlaceHolder 5"/>
          <p:cNvSpPr>
            <a:spLocks noGrp="1"/>
          </p:cNvSpPr>
          <p:nvPr>
            <p:ph type="body"/>
          </p:nvPr>
        </p:nvSpPr>
        <p:spPr>
          <a:xfrm>
            <a:off x="301680" y="391464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2180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5d1d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6705720"/>
            <a:ext cx="9143640" cy="1519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" name="CustomShape 2"/>
          <p:cNvSpPr/>
          <p:nvPr/>
        </p:nvSpPr>
        <p:spPr>
          <a:xfrm>
            <a:off x="0" y="0"/>
            <a:ext cx="9143640" cy="13928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" name="CustomShape 3"/>
          <p:cNvSpPr/>
          <p:nvPr/>
        </p:nvSpPr>
        <p:spPr>
          <a:xfrm>
            <a:off x="0" y="0"/>
            <a:ext cx="151920" cy="68576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CustomShape 4"/>
          <p:cNvSpPr/>
          <p:nvPr/>
        </p:nvSpPr>
        <p:spPr>
          <a:xfrm>
            <a:off x="8991720" y="0"/>
            <a:ext cx="151920" cy="68576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" name="CustomShape 5"/>
          <p:cNvSpPr/>
          <p:nvPr/>
        </p:nvSpPr>
        <p:spPr>
          <a:xfrm>
            <a:off x="149400" y="6388560"/>
            <a:ext cx="8832600" cy="309240"/>
          </a:xfrm>
          <a:prstGeom prst="rect">
            <a:avLst/>
          </a:prstGeom>
          <a:solidFill>
            <a:srgbClr val="8cadae"/>
          </a:solidFill>
        </p:spPr>
      </p:sp>
      <p:sp>
        <p:nvSpPr>
          <p:cNvPr id="5" name="CustomShape 6"/>
          <p:cNvSpPr/>
          <p:nvPr/>
        </p:nvSpPr>
        <p:spPr>
          <a:xfrm>
            <a:off x="152280" y="155520"/>
            <a:ext cx="8832600" cy="6546600"/>
          </a:xfrm>
          <a:prstGeom prst="rect">
            <a:avLst/>
          </a:prstGeom>
          <a:ln w="9360">
            <a:solidFill>
              <a:srgbClr val="7b9899"/>
            </a:solidFill>
            <a:miter/>
          </a:ln>
        </p:spPr>
      </p:sp>
      <p:sp>
        <p:nvSpPr>
          <p:cNvPr id="6" name="Line 7"/>
          <p:cNvSpPr/>
          <p:nvPr/>
        </p:nvSpPr>
        <p:spPr>
          <a:xfrm>
            <a:off x="152280" y="1276560"/>
            <a:ext cx="8832960" cy="0"/>
          </a:xfrm>
          <a:prstGeom prst="line">
            <a:avLst/>
          </a:prstGeom>
          <a:ln w="9360">
            <a:solidFill>
              <a:srgbClr val="7b9899"/>
            </a:solidFill>
            <a:custDash>
              <a:ds d="105000" sp="35000"/>
            </a:custDash>
            <a:round/>
          </a:ln>
        </p:spPr>
      </p:sp>
      <p:sp>
        <p:nvSpPr>
          <p:cNvPr id="7" name="CustomShape 8"/>
          <p:cNvSpPr/>
          <p:nvPr/>
        </p:nvSpPr>
        <p:spPr>
          <a:xfrm>
            <a:off x="4267080" y="956160"/>
            <a:ext cx="609120" cy="6091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" name="CustomShape 9"/>
          <p:cNvSpPr/>
          <p:nvPr/>
        </p:nvSpPr>
        <p:spPr>
          <a:xfrm>
            <a:off x="4361760" y="1050480"/>
            <a:ext cx="420120" cy="420120"/>
          </a:xfrm>
          <a:prstGeom prst="rect">
            <a:avLst/>
          </a:prstGeom>
          <a:solidFill>
            <a:srgbClr val="ffffff"/>
          </a:solidFill>
          <a:ln w="50760">
            <a:solidFill>
              <a:srgbClr val="7b9899"/>
            </a:solidFill>
            <a:round/>
          </a:ln>
        </p:spPr>
      </p:sp>
      <p:sp>
        <p:nvSpPr>
          <p:cNvPr id="9" name="CustomShape 10"/>
          <p:cNvSpPr/>
          <p:nvPr/>
        </p:nvSpPr>
        <p:spPr>
          <a:xfrm>
            <a:off x="0" y="6705720"/>
            <a:ext cx="9143640" cy="1519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0" name="CustomShape 11"/>
          <p:cNvSpPr/>
          <p:nvPr/>
        </p:nvSpPr>
        <p:spPr>
          <a:xfrm>
            <a:off x="8991720" y="2880"/>
            <a:ext cx="151920" cy="68576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1" name="CustomShape 12"/>
          <p:cNvSpPr/>
          <p:nvPr/>
        </p:nvSpPr>
        <p:spPr>
          <a:xfrm>
            <a:off x="0" y="0"/>
            <a:ext cx="151920" cy="68576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CustomShape 13"/>
          <p:cNvSpPr/>
          <p:nvPr/>
        </p:nvSpPr>
        <p:spPr>
          <a:xfrm>
            <a:off x="0" y="0"/>
            <a:ext cx="9143640" cy="25142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3" name="CustomShape 14"/>
          <p:cNvSpPr/>
          <p:nvPr/>
        </p:nvSpPr>
        <p:spPr>
          <a:xfrm>
            <a:off x="146160" y="6391800"/>
            <a:ext cx="8832600" cy="309240"/>
          </a:xfrm>
          <a:prstGeom prst="rect">
            <a:avLst/>
          </a:prstGeom>
          <a:solidFill>
            <a:srgbClr val="8cadae"/>
          </a:solidFill>
        </p:spPr>
      </p:sp>
      <p:sp>
        <p:nvSpPr>
          <p:cNvPr id="14" name="PlaceHolder 15"/>
          <p:cNvSpPr>
            <a:spLocks noGrp="1"/>
          </p:cNvSpPr>
          <p:nvPr>
            <p:ph type="dt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Georgia"/>
              </a:rPr>
              <a:t>7/12/13</a:t>
            </a:r>
            <a:endParaRPr/>
          </a:p>
        </p:txBody>
      </p:sp>
      <p:sp>
        <p:nvSpPr>
          <p:cNvPr id="15" name="PlaceHolder 16"/>
          <p:cNvSpPr>
            <a:spLocks noGrp="1"/>
          </p:cNvSpPr>
          <p:nvPr>
            <p:ph type="ftr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16" name="Line 17"/>
          <p:cNvSpPr/>
          <p:nvPr/>
        </p:nvSpPr>
        <p:spPr>
          <a:xfrm>
            <a:off x="155160" y="2419920"/>
            <a:ext cx="8833320" cy="0"/>
          </a:xfrm>
          <a:prstGeom prst="line">
            <a:avLst/>
          </a:prstGeom>
          <a:ln w="11520">
            <a:solidFill>
              <a:srgbClr val="7b9899"/>
            </a:solidFill>
            <a:custDash>
              <a:ds d="105000" sp="35000"/>
            </a:custDash>
            <a:round/>
          </a:ln>
        </p:spPr>
      </p:sp>
      <p:sp>
        <p:nvSpPr>
          <p:cNvPr id="17" name="CustomShape 18"/>
          <p:cNvSpPr/>
          <p:nvPr/>
        </p:nvSpPr>
        <p:spPr>
          <a:xfrm>
            <a:off x="152280" y="152280"/>
            <a:ext cx="8832600" cy="6546600"/>
          </a:xfrm>
          <a:prstGeom prst="rect">
            <a:avLst/>
          </a:prstGeom>
          <a:ln w="9360">
            <a:solidFill>
              <a:srgbClr val="7b9899"/>
            </a:solidFill>
            <a:miter/>
          </a:ln>
        </p:spPr>
      </p:sp>
      <p:sp>
        <p:nvSpPr>
          <p:cNvPr id="18" name="CustomShape 19"/>
          <p:cNvSpPr/>
          <p:nvPr/>
        </p:nvSpPr>
        <p:spPr>
          <a:xfrm>
            <a:off x="4267080" y="2115360"/>
            <a:ext cx="609120" cy="6091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9" name="CustomShape 20"/>
          <p:cNvSpPr/>
          <p:nvPr/>
        </p:nvSpPr>
        <p:spPr>
          <a:xfrm>
            <a:off x="4361760" y="2209680"/>
            <a:ext cx="420120" cy="420120"/>
          </a:xfrm>
          <a:prstGeom prst="rect">
            <a:avLst/>
          </a:prstGeom>
          <a:solidFill>
            <a:srgbClr val="ffffff"/>
          </a:solidFill>
          <a:ln w="50760">
            <a:solidFill>
              <a:srgbClr val="7b9899"/>
            </a:solidFill>
            <a:round/>
          </a:ln>
        </p:spPr>
      </p:sp>
      <p:sp>
        <p:nvSpPr>
          <p:cNvPr id="20" name="PlaceHolder 21"/>
          <p:cNvSpPr>
            <a:spLocks noGrp="1"/>
          </p:cNvSpPr>
          <p:nvPr>
            <p:ph type="sldNum"/>
          </p:nvPr>
        </p:nvSpPr>
        <p:spPr>
          <a:xfrm>
            <a:off x="4343400" y="2199600"/>
            <a:ext cx="456840" cy="44100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11011111-C111-4111-A121-A13191612181}" type="slidenum">
              <a:rPr lang="en-US">
                <a:solidFill>
                  <a:srgbClr val="7b9899"/>
                </a:solidFill>
                <a:latin typeface="Georgia"/>
              </a:rPr>
              <a:t>&lt;number&gt;</a:t>
            </a:fld>
            <a:endParaRPr/>
          </a:p>
        </p:txBody>
      </p:sp>
      <p:sp>
        <p:nvSpPr>
          <p:cNvPr id="21" name="PlaceHolder 22"/>
          <p:cNvSpPr>
            <a:spLocks noGrp="1"/>
          </p:cNvSpPr>
          <p:nvPr>
            <p:ph type="title"/>
          </p:nvPr>
        </p:nvSpPr>
        <p:spPr>
          <a:xfrm>
            <a:off x="685800" y="380880"/>
            <a:ext cx="7772040" cy="1752120"/>
          </a:xfrm>
          <a:prstGeom prst="rect">
            <a:avLst/>
          </a:prstGeom>
        </p:spPr>
        <p:txBody>
          <a:bodyPr anchor="b" bIns="45000" lIns="90000" rIns="90000" tIns="45000"/>
          <a:p>
            <a:pPr algn="ctr">
              <a:lnSpc>
                <a:spcPct val="100000"/>
              </a:lnSpc>
            </a:pPr>
            <a:r>
              <a:rPr lang="en-US" sz="4200">
                <a:solidFill>
                  <a:srgbClr val="d16349"/>
                </a:solidFill>
                <a:latin typeface="Georgia"/>
              </a:rPr>
              <a:t>Click to edit the title text formatClick to edit Master title style</a:t>
            </a:r>
            <a:endParaRPr/>
          </a:p>
        </p:txBody>
      </p:sp>
      <p:sp>
        <p:nvSpPr>
          <p:cNvPr id="22" name="PlaceHolder 2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6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5d1d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ustomShape 1"/>
          <p:cNvSpPr/>
          <p:nvPr/>
        </p:nvSpPr>
        <p:spPr>
          <a:xfrm>
            <a:off x="0" y="6705720"/>
            <a:ext cx="9143640" cy="1519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6" name="CustomShape 2"/>
          <p:cNvSpPr/>
          <p:nvPr/>
        </p:nvSpPr>
        <p:spPr>
          <a:xfrm>
            <a:off x="0" y="0"/>
            <a:ext cx="9143640" cy="13928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7" name="CustomShape 3"/>
          <p:cNvSpPr/>
          <p:nvPr/>
        </p:nvSpPr>
        <p:spPr>
          <a:xfrm>
            <a:off x="0" y="0"/>
            <a:ext cx="151920" cy="68576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8" name="CustomShape 4"/>
          <p:cNvSpPr/>
          <p:nvPr/>
        </p:nvSpPr>
        <p:spPr>
          <a:xfrm>
            <a:off x="8991720" y="0"/>
            <a:ext cx="151920" cy="68576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9" name="CustomShape 5"/>
          <p:cNvSpPr/>
          <p:nvPr/>
        </p:nvSpPr>
        <p:spPr>
          <a:xfrm>
            <a:off x="149400" y="6388560"/>
            <a:ext cx="8832600" cy="309240"/>
          </a:xfrm>
          <a:prstGeom prst="rect">
            <a:avLst/>
          </a:prstGeom>
          <a:solidFill>
            <a:srgbClr val="8cadae"/>
          </a:solidFill>
        </p:spPr>
      </p:sp>
      <p:sp>
        <p:nvSpPr>
          <p:cNvPr id="60" name="CustomShape 6"/>
          <p:cNvSpPr/>
          <p:nvPr/>
        </p:nvSpPr>
        <p:spPr>
          <a:xfrm>
            <a:off x="152280" y="155520"/>
            <a:ext cx="8832600" cy="6546600"/>
          </a:xfrm>
          <a:prstGeom prst="rect">
            <a:avLst/>
          </a:prstGeom>
          <a:ln w="9360">
            <a:solidFill>
              <a:srgbClr val="7b9899"/>
            </a:solidFill>
            <a:miter/>
          </a:ln>
        </p:spPr>
      </p:sp>
      <p:sp>
        <p:nvSpPr>
          <p:cNvPr id="61" name="Line 7"/>
          <p:cNvSpPr/>
          <p:nvPr/>
        </p:nvSpPr>
        <p:spPr>
          <a:xfrm>
            <a:off x="152280" y="1276560"/>
            <a:ext cx="8832960" cy="0"/>
          </a:xfrm>
          <a:prstGeom prst="line">
            <a:avLst/>
          </a:prstGeom>
          <a:ln w="9360">
            <a:solidFill>
              <a:srgbClr val="7b9899"/>
            </a:solidFill>
            <a:custDash>
              <a:ds d="105000" sp="35000"/>
            </a:custDash>
            <a:round/>
          </a:ln>
        </p:spPr>
      </p:sp>
      <p:sp>
        <p:nvSpPr>
          <p:cNvPr id="62" name="CustomShape 8"/>
          <p:cNvSpPr/>
          <p:nvPr/>
        </p:nvSpPr>
        <p:spPr>
          <a:xfrm>
            <a:off x="4267080" y="956160"/>
            <a:ext cx="609120" cy="6091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3" name="CustomShape 9"/>
          <p:cNvSpPr/>
          <p:nvPr/>
        </p:nvSpPr>
        <p:spPr>
          <a:xfrm>
            <a:off x="4361760" y="1050480"/>
            <a:ext cx="420120" cy="420120"/>
          </a:xfrm>
          <a:prstGeom prst="rect">
            <a:avLst/>
          </a:prstGeom>
          <a:solidFill>
            <a:srgbClr val="ffffff"/>
          </a:solidFill>
          <a:ln w="50760">
            <a:solidFill>
              <a:srgbClr val="7b9899"/>
            </a:solidFill>
            <a:round/>
          </a:ln>
        </p:spPr>
      </p:sp>
      <p:sp>
        <p:nvSpPr>
          <p:cNvPr id="64" name="PlaceHolder 10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520"/>
          </a:xfrm>
          <a:prstGeom prst="rect">
            <a:avLst/>
          </a:prstGeom>
        </p:spPr>
        <p:txBody>
          <a:bodyPr anchor="b" bIns="45000" lIns="90000" rIns="90000" tIns="45000"/>
          <a:p>
            <a:pPr algn="ctr">
              <a:lnSpc>
                <a:spcPct val="100000"/>
              </a:lnSpc>
            </a:pPr>
            <a:r>
              <a:rPr lang="en-US" sz="3300">
                <a:solidFill>
                  <a:srgbClr val="7b9899"/>
                </a:solidFill>
                <a:latin typeface="Georgia"/>
              </a:rPr>
              <a:t>Click to edit the title text formatClick to edit Master title style</a:t>
            </a:r>
            <a:endParaRPr/>
          </a:p>
        </p:txBody>
      </p:sp>
      <p:sp>
        <p:nvSpPr>
          <p:cNvPr id="65" name="PlaceHolder 11"/>
          <p:cNvSpPr>
            <a:spLocks noGrp="1"/>
          </p:cNvSpPr>
          <p:nvPr>
            <p:ph type="dt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Georgia"/>
              </a:rPr>
              <a:t>7/12/13</a:t>
            </a:r>
            <a:endParaRPr/>
          </a:p>
        </p:txBody>
      </p:sp>
      <p:sp>
        <p:nvSpPr>
          <p:cNvPr id="66" name="PlaceHolder 12"/>
          <p:cNvSpPr>
            <a:spLocks noGrp="1"/>
          </p:cNvSpPr>
          <p:nvPr>
            <p:ph type="ftr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67" name="PlaceHolder 13"/>
          <p:cNvSpPr>
            <a:spLocks noGrp="1"/>
          </p:cNvSpPr>
          <p:nvPr>
            <p:ph type="sldNum"/>
          </p:nvPr>
        </p:nvSpPr>
        <p:spPr>
          <a:xfrm>
            <a:off x="4361760" y="1026360"/>
            <a:ext cx="456840" cy="44100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A1D1B161-11A1-41B1-A121-41819171B1A1}" type="slidenum">
              <a:rPr lang="en-US">
                <a:solidFill>
                  <a:srgbClr val="000000"/>
                </a:solidFill>
                <a:latin typeface="Georgia"/>
              </a:rPr>
              <a:t>&lt;number&gt;</a:t>
            </a:fld>
            <a:endParaRPr/>
          </a:p>
        </p:txBody>
      </p:sp>
      <p:sp>
        <p:nvSpPr>
          <p:cNvPr id="68" name="PlaceHolder 14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3560" cy="457164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StarSymbol"/>
              <a:buChar char="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Sixth Outline Level</a:t>
            </a:r>
            <a:endParaRPr/>
          </a:p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Seventh Outline LevelClick to edit Master text styles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"/>
              <a:buChar char=""/>
            </a:pPr>
            <a:r>
              <a:rPr lang="en-US" sz="2200">
                <a:solidFill>
                  <a:srgbClr val="646b86"/>
                </a:solidFill>
                <a:latin typeface="Georgia"/>
              </a:rPr>
              <a:t>Second level</a:t>
            </a:r>
            <a:endParaRPr/>
          </a:p>
          <a:p>
            <a:pPr lvl="1">
              <a:buSzPct val="70000"/>
              <a:buFont charset="2" typeface="Wingdings"/>
              <a:buChar char=""/>
            </a:pPr>
            <a:r>
              <a:rPr lang="en-US" sz="2000">
                <a:solidFill>
                  <a:srgbClr val="000000"/>
                </a:solidFill>
                <a:latin typeface="Georgia"/>
              </a:rPr>
              <a:t>Third level</a:t>
            </a:r>
            <a:endParaRPr/>
          </a:p>
          <a:p>
            <a:pPr lvl="2">
              <a:buSzPct val="75000"/>
              <a:buFont charset="2" typeface="Wingdings 2"/>
              <a:buChar char=""/>
            </a:pPr>
            <a:r>
              <a:rPr lang="en-US" sz="2000">
                <a:solidFill>
                  <a:srgbClr val="646b86"/>
                </a:solidFill>
                <a:latin typeface="Georgia"/>
              </a:rPr>
              <a:t>Fourth level</a:t>
            </a:r>
            <a:endParaRPr/>
          </a:p>
          <a:p>
            <a:pPr lvl="3">
              <a:buSzPct val="70000"/>
              <a:buFont charset="2" typeface="Wingdings"/>
              <a:buChar char=""/>
            </a:pPr>
            <a:r>
              <a:rPr lang="en-US">
                <a:solidFill>
                  <a:srgbClr val="000000"/>
                </a:solidFill>
                <a:latin typeface="Georgia"/>
              </a:rPr>
              <a:t>Fifth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1371600" y="2819520"/>
            <a:ext cx="6400440" cy="175212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en-US" sz="1600">
                <a:solidFill>
                  <a:srgbClr val="646b86"/>
                </a:solidFill>
                <a:latin typeface="Georgia"/>
              </a:rPr>
              <a:t>Noah Baron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en-US" sz="1600">
                <a:solidFill>
                  <a:srgbClr val="646b86"/>
                </a:solidFill>
                <a:latin typeface="Georgia"/>
              </a:rPr>
              <a:t>Theory of Relativity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en-US" sz="1600">
                <a:solidFill>
                  <a:srgbClr val="646b86"/>
                </a:solidFill>
                <a:latin typeface="Georgia"/>
              </a:rPr>
              <a:t>Final Project</a:t>
            </a:r>
            <a:endParaRPr/>
          </a:p>
        </p:txBody>
      </p:sp>
      <p:sp>
        <p:nvSpPr>
          <p:cNvPr id="102" name="TextShape 2"/>
          <p:cNvSpPr txBox="1"/>
          <p:nvPr/>
        </p:nvSpPr>
        <p:spPr>
          <a:xfrm>
            <a:off x="685800" y="380880"/>
            <a:ext cx="7772040" cy="1752120"/>
          </a:xfrm>
          <a:prstGeom prst="rect">
            <a:avLst/>
          </a:prstGeom>
        </p:spPr>
        <p:txBody>
          <a:bodyPr anchor="b" bIns="45000" lIns="90000" rIns="90000" tIns="45000"/>
          <a:p>
            <a:pPr algn="ctr">
              <a:lnSpc>
                <a:spcPct val="100000"/>
              </a:lnSpc>
            </a:pPr>
            <a:r>
              <a:rPr lang="en-US" sz="4200">
                <a:solidFill>
                  <a:srgbClr val="d16349"/>
                </a:solidFill>
                <a:latin typeface="Georgia"/>
              </a:rPr>
              <a:t>Introduction to String Theory</a:t>
            </a: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301680" y="228600"/>
            <a:ext cx="8534160" cy="758520"/>
          </a:xfrm>
          <a:prstGeom prst="rect">
            <a:avLst/>
          </a:prstGeom>
        </p:spPr>
        <p:txBody>
          <a:bodyPr anchor="b" bIns="45000" lIns="90000" rIns="90000" tIns="45000"/>
          <a:p>
            <a:pPr algn="ctr">
              <a:lnSpc>
                <a:spcPct val="100000"/>
              </a:lnSpc>
            </a:pPr>
            <a:r>
              <a:rPr lang="en-US" sz="3300">
                <a:solidFill>
                  <a:srgbClr val="7b9899"/>
                </a:solidFill>
                <a:latin typeface="Georgia"/>
              </a:rPr>
              <a:t>Basic Elements of String Theory </a:t>
            </a:r>
            <a:endParaRPr/>
          </a:p>
        </p:txBody>
      </p:sp>
      <p:sp>
        <p:nvSpPr>
          <p:cNvPr id="104" name="TextShape 2"/>
          <p:cNvSpPr txBox="1"/>
          <p:nvPr/>
        </p:nvSpPr>
        <p:spPr>
          <a:xfrm>
            <a:off x="301680" y="1527120"/>
            <a:ext cx="8503560" cy="45716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400">
                <a:solidFill>
                  <a:srgbClr val="000000"/>
                </a:solidFill>
                <a:latin typeface="Georgia"/>
              </a:rPr>
              <a:t>The smallest particles in elementary physics are modeled as one-dimensional objects called strings.</a:t>
            </a:r>
            <a:endParaRPr/>
          </a:p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400">
                <a:solidFill>
                  <a:srgbClr val="000000"/>
                </a:solidFill>
                <a:latin typeface="Georgia"/>
              </a:rPr>
              <a:t>There are two forms of strings: Open strings, which have two endpoints, and closed strings, which form a complete loop, hence the name “closed”. (Some models only use closed strings)</a:t>
            </a:r>
            <a:endParaRPr/>
          </a:p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400">
                <a:solidFill>
                  <a:srgbClr val="000000"/>
                </a:solidFill>
                <a:latin typeface="Georgia"/>
              </a:rPr>
              <a:t>Unlike general relativity, string theory allows for higher dimensions, up to 11 dimensions.</a:t>
            </a:r>
            <a:endParaRPr/>
          </a:p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400">
                <a:solidFill>
                  <a:srgbClr val="000000"/>
                </a:solidFill>
                <a:latin typeface="Georgia"/>
              </a:rPr>
              <a:t>Uses branes, which are point particle generalizations for higher dimensions (String=dimension 1 brane)</a:t>
            </a:r>
            <a:endParaRPr/>
          </a:p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400">
                <a:solidFill>
                  <a:srgbClr val="000000"/>
                </a:solidFill>
                <a:latin typeface="Georgia"/>
              </a:rPr>
              <a:t>String theory is the most eminent unified field theory of physics, attempting to unify the four forces of physics (electromagnetism, gravity, weak force, and strong force)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301680" y="228600"/>
            <a:ext cx="8534160" cy="758520"/>
          </a:xfrm>
          <a:prstGeom prst="rect">
            <a:avLst/>
          </a:prstGeom>
        </p:spPr>
        <p:txBody>
          <a:bodyPr anchor="b" bIns="45000" lIns="90000" rIns="90000" tIns="45000"/>
          <a:p>
            <a:pPr algn="ctr">
              <a:lnSpc>
                <a:spcPct val="100000"/>
              </a:lnSpc>
            </a:pPr>
            <a:r>
              <a:rPr lang="en-US" sz="3300">
                <a:solidFill>
                  <a:srgbClr val="7b9899"/>
                </a:solidFill>
                <a:latin typeface="Georgia"/>
              </a:rPr>
              <a:t>History of String Theory</a:t>
            </a:r>
            <a:endParaRPr/>
          </a:p>
        </p:txBody>
      </p:sp>
      <p:sp>
        <p:nvSpPr>
          <p:cNvPr id="106" name="TextShape 2"/>
          <p:cNvSpPr txBox="1"/>
          <p:nvPr/>
        </p:nvSpPr>
        <p:spPr>
          <a:xfrm>
            <a:off x="301680" y="1527120"/>
            <a:ext cx="8503560" cy="45716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S-Matrix theory vaguely resembled modern string theory, but had many flaws (1943-1958)</a:t>
            </a:r>
            <a:endParaRPr/>
          </a:p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Superstring theory (1974-1984)</a:t>
            </a:r>
            <a:endParaRPr/>
          </a:p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First superstring revolution (1984-1989)</a:t>
            </a:r>
            <a:endParaRPr/>
          </a:p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Second superstring revolution (1994-2000)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301680" y="228600"/>
            <a:ext cx="8534160" cy="758520"/>
          </a:xfrm>
          <a:prstGeom prst="rect">
            <a:avLst/>
          </a:prstGeom>
        </p:spPr>
        <p:txBody>
          <a:bodyPr anchor="b" bIns="45000" lIns="90000" rIns="90000" tIns="45000"/>
          <a:p>
            <a:pPr algn="ctr">
              <a:lnSpc>
                <a:spcPct val="100000"/>
              </a:lnSpc>
            </a:pPr>
            <a:r>
              <a:rPr lang="en-US" sz="3300">
                <a:solidFill>
                  <a:srgbClr val="7b9899"/>
                </a:solidFill>
                <a:latin typeface="Georgia"/>
              </a:rPr>
              <a:t>Criticisms of String Theory</a:t>
            </a:r>
            <a:endParaRPr/>
          </a:p>
        </p:txBody>
      </p:sp>
      <p:sp>
        <p:nvSpPr>
          <p:cNvPr id="108" name="TextShape 2"/>
          <p:cNvSpPr txBox="1"/>
          <p:nvPr/>
        </p:nvSpPr>
        <p:spPr>
          <a:xfrm>
            <a:off x="301680" y="1527120"/>
            <a:ext cx="8503560" cy="45716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Very high energies are necessary to test quantum gravity</a:t>
            </a:r>
            <a:endParaRPr/>
          </a:p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No real evidence of String Theory; still no real tests </a:t>
            </a:r>
            <a:endParaRPr/>
          </a:p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Unlike other theories, string theory has no uniqueness, as there are a large number of solutions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301680" y="228600"/>
            <a:ext cx="8534160" cy="758520"/>
          </a:xfrm>
          <a:prstGeom prst="rect">
            <a:avLst/>
          </a:prstGeom>
        </p:spPr>
        <p:txBody>
          <a:bodyPr anchor="b" bIns="45000" lIns="90000" rIns="90000" tIns="45000"/>
          <a:p>
            <a:pPr algn="ctr">
              <a:lnSpc>
                <a:spcPct val="100000"/>
              </a:lnSpc>
            </a:pPr>
            <a:r>
              <a:rPr lang="en-US" sz="3300">
                <a:solidFill>
                  <a:srgbClr val="7b9899"/>
                </a:solidFill>
                <a:latin typeface="Georgia"/>
              </a:rPr>
              <a:t>String Theory- Review</a:t>
            </a:r>
            <a:endParaRPr/>
          </a:p>
        </p:txBody>
      </p:sp>
      <p:sp>
        <p:nvSpPr>
          <p:cNvPr id="110" name="TextShape 2"/>
          <p:cNvSpPr txBox="1"/>
          <p:nvPr/>
        </p:nvSpPr>
        <p:spPr>
          <a:xfrm>
            <a:off x="301680" y="1527120"/>
            <a:ext cx="8503560" cy="45716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Pros: </a:t>
            </a:r>
            <a:endParaRPr/>
          </a:p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Unified Field Theory</a:t>
            </a:r>
            <a:endParaRPr/>
          </a:p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Has Mathematical Basis</a:t>
            </a:r>
            <a:endParaRPr/>
          </a:p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Cons:</a:t>
            </a:r>
            <a:endParaRPr/>
          </a:p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No empirical evidence</a:t>
            </a:r>
            <a:endParaRPr/>
          </a:p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Still developing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85000"/>
              <a:buFont charset="2" typeface="Wingdings 2"/>
              <a:buChar char=""/>
            </a:pPr>
            <a:r>
              <a:rPr lang="en-US" sz="2700">
                <a:solidFill>
                  <a:srgbClr val="000000"/>
                </a:solidFill>
                <a:latin typeface="Georgia"/>
              </a:rPr>
              <a:t>String theory, while exciting, has not developed enough to be considered an accurate model.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