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CD8F3-FF8B-4259-80AA-0C8E840E5198}" type="datetimeFigureOut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76F0B-E3D0-4AAF-8523-D7F6DAB9C9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CD8F3-FF8B-4259-80AA-0C8E840E5198}" type="datetimeFigureOut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76F0B-E3D0-4AAF-8523-D7F6DAB9C9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CD8F3-FF8B-4259-80AA-0C8E840E5198}" type="datetimeFigureOut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76F0B-E3D0-4AAF-8523-D7F6DAB9C9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CD8F3-FF8B-4259-80AA-0C8E840E5198}" type="datetimeFigureOut">
              <a:rPr lang="en-US" smtClean="0"/>
              <a:pPr/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76F0B-E3D0-4AAF-8523-D7F6DAB9C9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CD8F3-FF8B-4259-80AA-0C8E840E5198}" type="datetimeFigureOut">
              <a:rPr lang="en-US" smtClean="0"/>
              <a:pPr/>
              <a:t>7/9/2013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76F0B-E3D0-4AAF-8523-D7F6DAB9C9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CD8F3-FF8B-4259-80AA-0C8E840E5198}" type="datetimeFigureOut">
              <a:rPr lang="en-US" smtClean="0"/>
              <a:pPr/>
              <a:t>7/9/2013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76F0B-E3D0-4AAF-8523-D7F6DAB9C9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CD8F3-FF8B-4259-80AA-0C8E840E5198}" type="datetimeFigureOut">
              <a:rPr lang="en-US" smtClean="0"/>
              <a:pPr/>
              <a:t>7/9/2013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76F0B-E3D0-4AAF-8523-D7F6DAB9C9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CD8F3-FF8B-4259-80AA-0C8E840E5198}" type="datetimeFigureOut">
              <a:rPr lang="en-US" smtClean="0"/>
              <a:pPr/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76F0B-E3D0-4AAF-8523-D7F6DAB9C9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CD8F3-FF8B-4259-80AA-0C8E840E5198}" type="datetimeFigureOut">
              <a:rPr lang="en-US" smtClean="0"/>
              <a:pPr/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76F0B-E3D0-4AAF-8523-D7F6DAB9C9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CD8F3-FF8B-4259-80AA-0C8E840E5198}" type="datetimeFigureOut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76F0B-E3D0-4AAF-8523-D7F6DAB9C9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CD8F3-FF8B-4259-80AA-0C8E840E5198}" type="datetimeFigureOut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76F0B-E3D0-4AAF-8523-D7F6DAB9C9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5CD8F3-FF8B-4259-80AA-0C8E840E5198}" type="datetimeFigureOut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F76F0B-E3D0-4AAF-8523-D7F6DAB9C9D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.jpeg"/><Relationship Id="rId2" Type="http://schemas.openxmlformats.org/officeDocument/2006/relationships/hyperlink" Target="http://www.google.com/url?sa=i&amp;rct=j&amp;q=clock&amp;source=images&amp;cd=&amp;cad=rja&amp;docid=6iwPHU2LCKuhEM&amp;tbnid=kYwDUmYqwLo1TM:&amp;ved=0CAUQjRw&amp;url=http://thebigclockstore.com/shop/waterford-wall-clock-12-18-24-30-36-48-60/&amp;ei=G3jVUamiIozu8AT21YH4DQ&amp;bvm=bv.48705608,d.eWU&amp;psig=AFQjCNElXreX2ut8P3VTaYqi6dgTuK_WCA&amp;ust=1373030750287765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google.com/url?sa=i&amp;rct=j&amp;q=time+machine&amp;source=images&amp;cd=&amp;cad=rja&amp;docid=WZ9aDOMlC6TqEM&amp;tbnid=TfqotnJJC7KdtM:&amp;ved=0CAUQjRw&amp;url=http://www.universetoday.com/101434/scientist-invents-a-time-machine-wink/&amp;ei=JnrVUf3eCoXQ9gSxsIGADg&amp;bvm=bv.48705608,d.eWU&amp;psig=AFQjCNHykiDcW18GB9dEmTFrJBIXSTvymQ&amp;ust=1373031213743157" TargetMode="External"/><Relationship Id="rId5" Type="http://schemas.openxmlformats.org/officeDocument/2006/relationships/image" Target="../media/image2.jpeg"/><Relationship Id="rId4" Type="http://schemas.openxmlformats.org/officeDocument/2006/relationships/hyperlink" Target="http://www.google.com/url?sa=i&amp;rct=j&amp;q=albert+einstein&amp;source=images&amp;cd=&amp;cad=rja&amp;docid=5dQyVgUHuFlr3M&amp;tbnid=bWHo3z1MVM3tPM:&amp;ved=0CAUQjRw&amp;url=https://en.wikipedia.org/wiki/Albert_Einstein&amp;ei=dnjVUbu5BIbo9gTDjoCIDg&amp;bvm=bv.48705608,d.eWU&amp;psig=AFQjCNFJUjT4X6aH5FfMRWToCylNGa8A-g&amp;ust=1373030890456905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/url?sa=i&amp;rct=j&amp;q=tesseract&amp;source=images&amp;cd=&amp;cad=rja&amp;docid=flMtHR7y1MiYdM&amp;tbnid=kxwSNXcjVNWj3M:&amp;ved=0CAUQjRw&amp;url=http://en.wikipedia.org/wiki/Tesseract&amp;ei=eoPVUbO3PIa89QT9s4CQDw&amp;bvm=bv.48705608,d.eWU&amp;psig=AFQjCNFlCNzlzcEDJP2vOhjNwX8aYi4Dcw&amp;ust=1373033716793114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6.gif"/><Relationship Id="rId2" Type="http://schemas.openxmlformats.org/officeDocument/2006/relationships/hyperlink" Target="http://www.google.com/url?sa=i&amp;rct=j&amp;q=point&amp;source=images&amp;cd=&amp;cad=rja&amp;docid=1qzw3QUtGyQ5eM&amp;tbnid=1PK6UHfoYBN4WM:&amp;ved=0CAUQjRw&amp;url=http://unurthed.com/2008/01/15/a-geometric-gesture/&amp;ei=joLVUf_zF4G-9QT_qoDQBg&amp;bvm=bv.48705608,d.eWU&amp;psig=AFQjCNGZhMU-lFKwezydaXQ7aRDN0XbM5Q&amp;ust=137303346603836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/url?sa=i&amp;rct=j&amp;q=square&amp;source=images&amp;cd=&amp;cad=rja&amp;docid=KRKZf2sXKR7zZM&amp;tbnid=KIL7EemubWdWWM:&amp;ved=0CAUQjRw&amp;url=http://etc.usf.edu/clipart/40600/40690/pb_sq_40690.htm&amp;ei=JYPVUem1DonM9QTf4oGgDQ&amp;bvm=bv.48705608,d.eWU&amp;psig=AFQjCNELXlh5CkMBbH0kGEkj6GnX6UhRqg&amp;ust=1373033633109434" TargetMode="External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0" Type="http://schemas.openxmlformats.org/officeDocument/2006/relationships/hyperlink" Target="http://www.google.com/url?sa=i&amp;rct=j&amp;q=cube&amp;source=images&amp;cd=&amp;cad=rja&amp;docid=n9zf00rKupmxXM&amp;tbnid=AnShOy-301ZerM:&amp;ved=0CAUQjRw&amp;url=http://en.wikipedia.org/wiki/Necker_cube&amp;ei=t4PVUZnvM4nM9QTf4oGgDQ&amp;bvm=bv.48705608,d.eWU&amp;psig=AFQjCNHASjWLhTA3LEq3Kg5ayiUciiWidA&amp;ust=1373033777639214" TargetMode="External"/><Relationship Id="rId4" Type="http://schemas.openxmlformats.org/officeDocument/2006/relationships/hyperlink" Target="http://www.google.com/url?sa=i&amp;rct=j&amp;q=line&amp;source=images&amp;cd=&amp;cad=rja&amp;docid=HXbVujrdrtxdzM&amp;tbnid=am5FE02IN8VUMM:&amp;ved=0CAUQjRw&amp;url=http://docs.gimp.org/en/gimp-tutorial-straight-lines.html&amp;ei=2oLVUarXIIH88gSj9IG4Dw&amp;bvm=bv.48705608,d.eWU&amp;psig=AFQjCNEuF5WkJt9_-l7KmU7DRsWa-iB8vQ&amp;ust=1373033535099974" TargetMode="External"/><Relationship Id="rId9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1.jpeg"/><Relationship Id="rId2" Type="http://schemas.openxmlformats.org/officeDocument/2006/relationships/hyperlink" Target="http://www.google.com/url?sa=i&amp;rct=j&amp;q=night+sky&amp;source=images&amp;cd=&amp;cad=rja&amp;docid=313Q0vKWGSzlNM&amp;tbnid=9LQTxC8smahQ9M:&amp;ved=0CAUQjRw&amp;url=http://www.exposureguide.com/night-sky-photography-tips.htm&amp;ei=TYfVUYmZFJTc8wSBvoDYDA&amp;bvm=bv.48705608,d.eWU&amp;psig=AFQjCNHjkih9xodKKVhpOYVNoJhiP9GtoQ&amp;ust=137303466041686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/url?sa=i&amp;rct=j&amp;q=watchmen&amp;source=images&amp;cd=&amp;cad=rja&amp;docid=oC009p8p1Aje-M&amp;tbnid=prZxqsvKbWpwvM:&amp;ved=0CAUQjRw&amp;url=http://www.dccomics.com/graphic-novels/watchmen&amp;ei=OYjVUYv8EIaC9gTruYDoDA&amp;bvm=bv.48705608,d.eWU&amp;psig=AFQjCNE8g8rahZprRENaiHDkkFp7IQa1gQ&amp;ust=1373034915428365" TargetMode="External"/><Relationship Id="rId5" Type="http://schemas.openxmlformats.org/officeDocument/2006/relationships/image" Target="../media/image10.jpeg"/><Relationship Id="rId4" Type="http://schemas.openxmlformats.org/officeDocument/2006/relationships/hyperlink" Target="http://www.google.com/url?sa=i&amp;rct=j&amp;q=slaughterhouse+five&amp;source=images&amp;cd=&amp;cad=rja&amp;docid=QEmIstlIpLu0CM&amp;tbnid=QESHj7UIO6JIYM:&amp;ved=0CAUQjRw&amp;url=http://www.npr.org/books/titles/138231904/slaughterhouse-five&amp;ei=-YfVUan_E43S9gTY1oDACg&amp;bvm=bv.48705608,d.eWU&amp;psig=AFQjCNGpWYDmyggE1_ao8bclkyJQMEuBgg&amp;ust=1373034816323119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google.com/url?sa=i&amp;rct=j&amp;q=albert+einstein&amp;source=images&amp;cd=&amp;cad=rja&amp;docid=5dQyVgUHuFlr3M&amp;tbnid=bWHo3z1MVM3tPM:&amp;ved=0CAUQjRw&amp;url=https://en.wikipedia.org/wiki/Albert_Einstein&amp;ei=po7VUb7ADZPe8AS30YCgDw&amp;bvm=bv.48705608,d.eWU&amp;psig=AFQjCNF9aYABtFZmRapPp7DMffPG-Si_6w&amp;ust=1373035706529798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5.jpeg"/><Relationship Id="rId2" Type="http://schemas.openxmlformats.org/officeDocument/2006/relationships/hyperlink" Target="http://www.google.com/url?sa=i&amp;rct=j&amp;q=the+terminator&amp;source=images&amp;cd=&amp;cad=rja&amp;docid=R_D4tM_69WKE3M&amp;tbnid=2QUBzF0GNr-ycM:&amp;ved=0CAUQjRw&amp;url=http://www.fanpop.com/clubs/terminator/images/24509187/title/terminator&amp;ei=8pHVUZ-dJ46e9QTOkIHgDA&amp;bvm=bv.48705608,d.eWU&amp;psig=AFQjCNExD1i-fc5Mn6Ovk8I7fw6JhViExg&amp;ust=137303738059490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/url?sa=i&amp;rct=j&amp;q=the+lathe+of+heaven&amp;source=images&amp;cd=&amp;cad=rja&amp;docid=4eG1-cnwPniikM&amp;tbnid=OnAjg4HiUdDIwM:&amp;ved=0CAUQjRw&amp;url=http://www.ursulakleguin.com/Index-LatheOfHeaven.html&amp;ei=kZLVUa6FO4Lk8gSVDg&amp;bvm=bv.48705608,d.eWU&amp;psig=AFQjCNE35V0xboMJJrcn5HAkqASh5uEyRw&amp;ust=1373037557125931" TargetMode="External"/><Relationship Id="rId5" Type="http://schemas.openxmlformats.org/officeDocument/2006/relationships/image" Target="../media/image14.jpeg"/><Relationship Id="rId4" Type="http://schemas.openxmlformats.org/officeDocument/2006/relationships/hyperlink" Target="http://www.google.com/url?sa=i&amp;rct=j&amp;q=back+to+the+future&amp;source=images&amp;cd=&amp;cad=rja&amp;docid=OF3k1oXyh5Df6M&amp;tbnid=Q0aweT9xBz_KcM:&amp;ved=0CAUQjRw&amp;url=http://www.scififx.com/2013/04/podcast-103-back-to-the-future-dvd-commentary/&amp;ei=NpLVUbHFIoWC9gSl04HYDA&amp;bvm=bv.48705608,d.eWU&amp;psig=AFQjCNEpZ0l-0kApl_70VGtRNkqxPIBdzg&amp;ust=137303748705968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Changing perceptions of time with and prior to relativity and time speculations in science fiction</a:t>
            </a:r>
            <a:endParaRPr lang="en-US" dirty="0"/>
          </a:p>
        </p:txBody>
      </p:sp>
      <p:sp>
        <p:nvSpPr>
          <p:cNvPr id="13314" name="AutoShape 2" descr="data:image/jpeg;base64,/9j/4AAQSkZJRgABAQAAAQABAAD/2wCEAAkGBhQSERUUEhQWFRUWFxcXFhUYFxoYFxgXFRQVGBgYGBgXGyYeFxsjGhUVHy8gIycpLC0sFx4xNTAqNSYrLCkBCQoKDgwOGg8PGiwkHyQsLCwsLCwsLCwsLCwsLCwsKSwsLCwsLCwsLCwpLCwsKSwsLCwpLCwpLCwsLCwsLCwsLP/AABEIAOEA4QMBIgACEQEDEQH/xAAcAAABBQEBAQAAAAAAAAAAAAAAAwQFBgcCAQj/xABQEAACAQMCAwUDCQQFBwoHAAABAgMABBESIQUxQQYTIlFhMnGBBxQjQlJicpGxM4KSoUNTY6LBc5Oy0dTw8RUWJDRkdZSzxOE2VFV0o8LD/8QAGQEAAwEBAQAAAAAAAAAAAAAAAAIDBAEF/8QAKREAAgICAgEDBAIDAQAAAAAAAAECEQMhEjFBBBNRImGR8BRxQrHRMv/aAAwDAQACEQMRAD8A3GiiigAooooAKKKKACiiigAoopG7vEiQvK6og5s7BVHvLHAoAWoqrXPyi2/9Astz6xJiP/OylYyPwk1Fzdtrx/2cEEI85HeZviqBAP4zU5ZYR7Yyi30X2is4bil+/O70ekUEaj/8veV583vGGTe3PwMK/wCjDUX6rGh1ikaRRWcrZXY5Xt18WiP6xV2Jr9eV47ekkMLD+4iH+dC9VjYPFI0OiqBH2vv4zh0tph6d5Af/AOo/SpG2+UWMbXEE8PmwXvo/4oSzAerKKrHNCXTEcJLwW6imfDOMQ3C6oJY5V6lGDYPkcHY+hp5VRQooooAKKKKACiiigAooooAKKKKACiiigAooooAKKKKACmXFeMw2ya55FRc4GebHoqqMs7fdUE1Bcc7aYdoLMLLKp0vI2e5hPUMRvJIP6tTt9YrtmEtODFpO9lZppiMGV8ZAP1UA8MSfdUD1yd6jPKoa8jxg2O73tfcz7W6fNo/6yVQ0xHmsOdMfvck+aCo1OAh27yUtPIOUkx7xh+EHwx+5AtTXzdVON2bnpG5+PRR6kgVzPcd2fpT3UekEOCME5I0ajuX5HCr12JxWWU5SKqKQ3NkF3chfecfrzryREGnZvE2ldtOpsFsDvCuThWO3kaaXvHEjZZI0YDxJrlbu0bXpwWDAysQVwMge0fOkJ+IXMoGjWdwRoiWNee+HuCTnTqGV86g4pj7JqQNGhbu84HIEs3QbKqb8/Olr3vI1yQuxA2Vjz686rtxwud0bUTuD7U80jcuYRQFJ9BUNZXME8UssXdusJxJptGLA4JOBJKCcD0rqhroL+5dOGXUsqatKqdsgqeozsQxB/wCHnS0Mrtq+jGzMu5ZSSpxkBl3U9Dnes1h4ja26NEzL/wBGKQSM9mdQfDBQxSU5Y922422q02vCJlUFeuTtLPCRkkgadwMA4wfKuvHXgE/uTUulnZSrBlClgMPgNnSSEJIB0tjIHI14lkreywPoOY945j41ExXd1EWLd5uebRpOMADGWhxKd9XPzpSDj6yyZkQuEXSe6YMoLFW1GNgJFYBQNi2NR60vFINnt72eQtr0lZBylQmOUe6RCG+GcU5s+0V5b7MRdx+TaY5wPRwBHJ7mCn71OI7kSECBu8BzrDH9ngZGvP0iEnAAYN8AK9a3ycEaWPIHr+EjZv19BVozlDoRpMsXBO08F1kRNh1GXicaJU/Eh3x94ZU9CalazfiPBgxBOQybpIpKyIfNHXdf0PUGpDhXbR4CEvjqj5C7AwB5fOEGyf5RfB5hOuuGZS0yUoNF4orxHBAIOQdwRyINe1YQKKKKACiiigAooooAKKKKACiiigAqh8a7SveExWrlLcZD3CnDTEbFIGHsx9DKNzyT7Ve9pOMm8d7aI4tkJSdwf2zDZoEI+oOTsOZ8A+tStrZhVycKqjywABsAAPgAB7qz5cvHSKQje2ccN4WkaAAKiKNgMBVA/SnJvFLMobuwqB2J8LaCWAYFtlXKt4jvtyGxKV5eiPDTLiPHgGQWMmoaEKc3dskjGy6TnHMQ1zJNdyY2GhgdPtRREdH5d/LjpsF2Ph2LYyw14jxZkmQ26uUkfQH0ln5MwaOH2nBPhZ2G4KEhgAa4tNM9z3ZlxOoLthlluFX2SHfdIQdWO7UNzHs1H8c4w/DruP51DmzmBR5wS8jMf6wgDSAAT3SADBJGogimvaGx+aLa8UtAGW2YwTBMaZLcSMkbZGxBTSM/fQ9KsoX2Lyro0Gy4IiHUq+Lq5yzn99st8M4qQWzpewukmjSWI6kkUOjeasMg05K0lBY0S0FZdwC1Nvxy8sgPo53S4HlpQ9/gDrksU9wPlWuFaynt/d/N+M2V4BhEdbaVvMsNTA+6K4H5HyqkF2hWyndrB4uLf94W/wD6ut9+bgisD7We3xb/ALwt/wD1lfQgFNkWl+/ByIyazphfcIST20DEcm5MPwsPEvwIqcIrhoqiOUu74EyEyK2vA2LtokQLk+CdcEDcnDc+rYpgnE5HuGSVZGWNULMw0yeLI3iXwzooGdSjGphgEgmpD5TOOm0tQkWTcXJ7mFR7WWwGYD0DAD7zLXfBOxot7SKCVmd0UZbWxKOc57o5ygGdOBsQoyNznvGlYXbJY3SYQq/eJISEA8T+FSzaT9YAKchtxjGScLXktgGGVwQf9z/qqD0S2shfXsxA1kYjfkAs6r7DnpKPQbDCGbs+I962Ykwwz36MyjSwC6VI6swJKyDbC79AEOkdwziEnDjhQ0lrnxQjdofN4B1Xzi+Kb+FtAsr1Jo1kiYOjgMrKcgg8iDVSuogwyvxHIgjmCOhFRdhxFuHyFwCbVyWnjAz3ZPOeMDp1dRzGWG4IbViyeGSlHyjR6K4ilDKGUhlIBBByCCMggjmCOtd1pJhRRRQAUUUUAFFFFABVU7Z8cYEWkDFZZF1SSLzhhyQWB6SOQVTywzfUwZ7jPFUtoJJpM6UXOB7TE7KijqzMQoHmRVJ4LYuxaSbBmlbvJSNwGIACKfsIoCD8OeZNSyT4oaKtjrhXD1RVVQFRBgAbAKBSt/dFFWY4EasMIQSzgggFBkfSFiukHYDOcE5VzcW2oMisEAUlnIBAbGVBB2IGzMD0wORNVqa8e6mAGR4co2MBY22abBJxJIQQqtyXz8ecEjQgiV7xyWOBurkco1POCPI9vlrfH/6hLVYWCooVVCqBgAchXHDrBUUKowqjAH/HmfU89zUooponGxnxTg8VzC8MyB43GGB/kQejA7gjkayi1n/5Gnk4dffS8OuQSkmN0EupSWx+E6gOWNS9RWzAVXO1XCYLh0iuQO6njkiySFIkUpJEVY8nA77HvPMZFVg/DEZWPku4i1rNPwqZ9RiJltXztJC/i8J5EYYOMfafyrSsVjvC/k8mtZ45Lq7EUdpIwtXVc3EkeSdIQ5Cx5LbEN7bbYYVcbrtu5GII9uXeSbk+ulcAfn8KXJKKfZ2MWy4OcAnBPoOZ9BnrVC7XdkJ77hndd1ouGnabxumFLO+cshYY7t9Axv4RsKaz8UuZPbmf3KdI/u4pubEn2mY+85/Wo/yEuinsshb/AOTPiUkV1qjjaSeeCbwyrj6NZg+S2NyZQR8a2eJsqCQRkcjjI9DgkfkTWZiwxyZh7jj9KcQ8TuY/Ymf3MdQ/vZofqOXYe00aKRXjsFUkkBQCSSdgAMkk9ABVRsu2zjaePI+0mx+Kk4P5iuO23f39i8Vg8Z16RNklZRHnxBVxvkYyDjIyBnNPGSkxHFohex0Z4pxKXicgPzeAmGzU+YzmTHnhi34pB9itIaMGm3A+Dx2tvHBEMJGoUZ5nqWPqSST6mntNKVs4lRH3VoCCCAQRgg7gg8wQeYqqXVmbRg8Z0oudLnfu9RyUk6vCx6ndTjf2WF5ZM1H3sChW1Y04OrVjTpxvqztjGc5paGTGHD7xp9UqgLgKrw4PeBgCW1E4BOCpQ4GRnPPCe3UAIDLuDuDVfgumgkVo1dlORHkYMsQ3aM6jnKjLRs25HprJstn7CsXEiy76wugBnOVwuTgEEKcnOob7saAGfZPifzWYWrn6CUn5uekcm7NB6K27J5YZfsCr3WfcZ4YHVkbIB5MNmVgQVdT0ZWAYHzAqy9kOONcwYlx38Td1MBsC4AIdR0V1KuPLVjoa2Yp2qZGSonKKKKsIFFFFABRRSN5drFG8jnCIrOx8lUEk/kDQBTO1t5392kA/Z2+mWTyMzg9yp/AmqQjzaI9KfWw0JnGTsFHmxOAPz/lmoLs/Gzr3kgxJOxmkHk0m4T9xNCe5BU9ckg6gyqsOGcspIwRl+TDBEecHfGvkawZJcpF4qkVTtHcTQkoQ0ysVMqqyhu7dsBQCFDl5AfCd9Oob5qR4MGjk0yKAJMfSggh599UYwfCqqAi59oo/Ikamlij3MrscxsD3mThtMjrphGM793GAcHHi0moK4+TjiNurCxvu9jbOYJ9uudidShs76hoIIBBBpUlLsZ6NSiTFLisqi+VK7stMfFbKRTjHfx4w+nGWwToY7gnS458hVmse3tldgNBeJFIoJCy5TI6q8bkBxtzU5HQ8wecJI5aLkoqsdpeOIrKqKsksZJVm3WJiMagOWvBI9MnzIKfGe1RA7lQY5yPEM50qfrI31gc7HAI6gHAqDt7PH+PrU55OOkPCF7YkYC7F5GLueZO9LrDSwirx7hFwGO52wMk7+gyazO2X6OBFXYhpw7Kq5YgAdScD8zXMF3G5IR1YjmAdx7xQoM45DYxmuO7p6rqxIG+OflncYz57GvGirjjQKQxMGaS7lkYPGSrDkRtTw3CDbPnjY7456dvFjrjlXenNc2jumTXAe1AkIjmwsnIHkr/6m9OR6eVWGs6u7YEZO2N88setKcG+UsSMLSBfnV1yVg2IgoG7yydAvXSCTsOdasUnIhOKRebu8WJcueZwqgZZmPJVUbs3oPU8gTTT5g0uHuAABusOQVXG4aQ8pHHP7K9MkaqrvGe2lpw/x3E3zm7IKhIwC3PBREyRAmoY3Oo431kVQO1nae5uduISNaxNjRw6De5kB9kS59gH+0+EZrTCDJNlq4/26tZJ1tYmaYliZJYl1rBpBIl1DZtDaS2Mrp1ZPSleGX07O8GgxqXIHiUgzAapgi52Vly6l/NmxkgivcG+Ty5uYwJlHD7M4PzaP9vLjkZ3bxE/j5dEWrRxLhpgEfdFj7MasxBIkj3t3YnGcAaCeZAQb1yfGPQ0bfZYblCV8XtKcN67ZDfEEH8x0qKsrz5reRzco5dNvN5eJj3Dn8MjFPdMfKpGK4aRVm8OmTChQCCm3JyWOphJrXYD2uvOo3idmJEeNvZdSp8xkYyPUcx7qIyp2cas0aiobsjxZri0jd/2gBjl/wArExjk9wLKSPQipmt5AKKKKACqt8odx/0ZIP8A5mVIj/kxmWX4GOJ1/eq01Ru2Muu/hTpDA8h/FPIqKf4YZfzNJkdRbGirYvwtRzPvJ/WmPG7x1h0uoCzOGJVssY8d5LqUgBcBVj2JyG6cqdxD6Mj7WF25+MhTjPoTUR2guu+mVCrpqjjj0sN1NxJmQMVJUERxg4zXmo0kt2ctz3Ssww0hMjeeXwQPgmhf3anitNbPnTyiXRwZ8QsRKmnOkjdH5lWAODg7MMEgqdiCQdjVQl4BYtJ3z2iRXNqys4RCsbyEN3eMYSRSdMgOCQAAcHIq9YqsdqJ9Uixjp4m9WIwM+eFA/Ol5uKOqNshWtO9JaQksTq1ZwwbzU9D/AMOVIzcWFuQLkgK2yTYwhPRX6Rv7/CehHISkce1c3XDknjeKVdSOMMPQ+XkQdwehAqEXvZZr4Gs982MoARhSDgnOodOWcemTy2Oa84fw4mVpnUqSMImd1G+7b41Hy+qCBzLZzfg3Z/iFhfBUExt0cM7KGaN4dXiOkbM2nPhHizyrX7O4SSNXjZXRhkMpyD8avOHDp2SjK+yDullJY6W2J0nUAozleWx2G5xknOMgb0JNMA0USeGPwatQMmSNWrc6dZAJ980ZI2ap4xDn8fj54ri1te7UDn1JPNmO7MfUneuJnaGXC43ACuiooRfZz7RzkAk5IAC7kA5r2wDt4nO4PJT4DlVzjzAJI/dqSAryuS2CKt/yTKskjCPVvpUO2U7vVhAu+cLnXjnnIz7NTiA6RqAU43HQY54PlRxji8VrGZJ3CKNsnmT5KBux9BUDDZzX/juVaG2O6W3KSUdDORyXr3Y+PrxrkrfR1OuhvxlDxGF4IG0xHAa45qxVs6IwMd4MjBbIXoNXTjs52SWwj+jbVLkMZMYJK8gBk4UeXqatQiCgBQAAMAAYAA5AAchSUvKk9xpcV0NxTdvsY8c7NS3csV1YGKCW48FzOUJliaNDvGw9gsBgkaSdKeIZObD2S+Tu1sPGimWc+1cSeKQk89PRM+m/mTSHZK80TNEfZkGpfxLz/MZ/KrfWtZHKNGdxpiUy5FQXFLPvI3QHBI8J8mByh+DBT8KsBFRt1Hg0p0r/AGfvHlSSNEA1lZBrbToEgIkKgBtRWVM4Ond+Yp1c7gNjGQDjyzzHw5UwsJ+6vNOD7ci4APszx98N+We9TSATUpJ4kJKsh1E6WxqXWA+DpJGQXI2J5ULR19nvYa50XNzD0kCXCD1x3Uv/AJcJ97mrtWb8Pm7u/tH5Bmlgb3SxGQf34EHxrSK34pXBGeaphRRRVRQrOuJSa+I3Z+z3EQ/dh739bitFrNQ2by9P/aSP4be3X/Cs/qH9BTH2SonWNUZzpUNkk9AEYDl95l/OonvRJfMMgkSyMRkZAigWEZHTxNU3DMFZCc8n5Ak58AwAoz1qs98xkZo3VWJn0s/sjXfxDcEjOVyMZHPpWJeC5dbNKehao9x8pdranTcSRk8swP3xH4kADL/eqJm+WvvWEfD7Ka4c50lvCDjyVNRIGepFVWNvwI5I04iqNcT65nbzY4/w/limvCpeNyzxy3iRwWylmaFNOs4ikK6t2bAYLsWHMbUpZj/f3bVmzri0iuLY8UU4jWkFNOo1qCKs6xVb4rwOaJ2ubDAcnVLbHaKfzI+xL94c+vraEAr2rQbRJ7IXs32phvFOjKSptLC+0kZGxyOoz1/Q7VLtVf7SdjluHE8Lm3u09idOv3ZB9dennjzG1N7XtmIVZOJAW0yDJO5jmGQNcJAOrmMrzGffi3FPcfwLddln01Bdo+1C22I0QzXMn7KBPaP3mx7Cep/1kI/85zdKF4cRIW9udlYRQD7wIBeTyQehOBzfcC7OR2upl1SSvvLO5zJIfU9B5KNq5xS/9fgLvoiuC9knaQXXEGE1wN0QfsYOuEXkW+9+p3q0MK9K15mpzlfYyVDd0pCRaeu1N5RUWiiI1Ju7ljk+y6k+4nB/lWiis14iNm91L9q+2t5bTolutoyPBFJ/0iZImDMXB065U1Dwg9d6vgTlonl1s0LFMr41mJ+U7if9Xwz/AMZD/tVIT/KRxE804b8LuL/aa1e0yPIs/GphFcKxIGRC4yQMmG4ycZ5nTJipi7ulZ5NBBxhTjoyM6sPh4aplrxaW5tzJN3evRdriJw8YCpbMoVlZgefmdyavV9KHfIz7DcwRyZPMfeqEtOh1tFa4nJo7qT+ruLZ/gLiMN/dLD41qlZJ2obFtMfsoW/g8Q/StaFa/TP6WSydntFFFaiQVmsa4u7wf9qY/nDAf8a0qs7u108QvB5vDIPc9vGn6wtUPUK4FMfY/n4esuhX5YYg4UkMDHgjUCPOqJxrgK91dJDCNcizqQoCtIUv4sAnGM4PPpV+ePWEGpkySupCAwypbYkHG6AcutQsUei9PPeWdeZx9IiXAwOQ5ViTpotV2UPgvZu6gwV4FDIw+tLL3h/haTSPgtWiTjnGGTQ3BYGT7BdCo9ymTArQLRqdCrPJfa/2JxM04S/EjPGJ7J7aD6XOm4aSME20yqO7aRtIyw9nAG1O7J9vz/U1oR5Vn1tHoLKeaMVPwOP8AXWXO+VMti0Plp0hpqgp1E1Z0VYugrquA1RPaTtXb2Sap3wSPDGN5G9y+XqcD1q8VekSeiWnuFjUu7BVUZZmOAAOpJ5VnPaRZ+NKBaRqlvC2tJpsqJ5BlcIuD4ME7ke/HKpKw4NPxIrPxAd3bghobIE7+Tznmx+7/ACHI3UKFAAAAAwABgADkAByFWTUP7ErkVbsH2Yls4pTOyGSaTvGWMYRdjgKAAOp5DHKrNXprkmpylbsdKjrNJy5roCuZGpGdEcUmxpVzSBqTHRFcSOze4037b9lrm5njMNjBcqltChaaR49LAyEqumaPIwwzzp3OhdlQc3dV/NhWi+6r4Jcdk8u9GHH5Pb7/AOkWX/iJf9spKbsDejnwmzHuuJf9rrdqZXjVr96RDijKbPgOm07q5to42X53IIhl0UiO2CspZmJO531Hcn3VoL8NWJzpxko2cKq5wYwM6Rvso5/yqH49DrmC5PsIuxI/6xcKm+Oe0fKpq6TEj+Jm2z4iDjWzkqMAeEaVwN+fOoSk5FEqKv2p3tZx5xuP4hj/ABrXBWV8Zi1qqf1k1vH/AB3MSn+RNarWn0qqLJZewooorWSCqJ2qi0cRVuk1tj963lP+FyPy9KvdVP5QrfEcE/8AUzqGP9nODC3wDPG37lTyK4NDRdMZ97hM/ZKt+RGf7uqorjMTxXCu7gkCGVtKhVYoximOCWIxGy7avzqSgwRg8iMH3HY0z4zG8kSswVQh7pmzqLLKO6kJXA04kEeNztk7cq840IsMDYNP1NV/gl0XiUtu48D/AI0Olj8SM+4iobj/AMqEMLdxaoby6Owii3UH7zLnOOoXPqVp0m9I49F2ubtIkZ5HVEUZZ2IVVHqTsKoDcTjnl7+Ehop9RUjlrjdkbmAdyurkNnFULjHEpbqZReO17cZ+j4fbE9xGf7SRMgkdQhY+ci1L9muI5ZrSSSAzN9LFDbqO6gaNQph1p4GZ1HQt4o1BYlqbJi+j7nITqReYjtSjyhVLMQAASSeQAGST8KYWN0GUHz/Wo3tpw64uLUw2xUGQgOzMVAQbkDAJOTge7PnWGKt0zS3qzN+1Pyo3M0z/ADaVooR4UC4DMB9cnGQT5A7DHvqb+Szsn84Y311mQhsRayW1MvORs+1g7DPUE9BXfBfkbQEG6m1/cjGkfF23x7gPfWh2sMdtEscahI02VRk8znA6kkknzJNbcmaCjxxmeMJN3Ik9VeNTODiSPnSc4IB9Ccbf3hy/wNOs1lsqBNckUM4HM4puOIxligdSw5qDkjlzA5cxz8x50WdHIekpGrwtSbyUjYyQNJTeZ8Cus0yup8An8v8AVSjDzgUYa41scJCNRJ5an8KD371dqyntpL3Nr82aOWQPia9MDKJIVO8WVIOVDLk5AHhGWGoUx7O/KBdWseov/wApWS4zKu1zAOneo3iH72VPSStsMT42ZZz2bE7YqOnemnCO1Fvex95bShx9ZeTpno6Hdf0PQmvb+7EaM53CgtjzwOXvJ2+NG+gISKMyXmQ23eHbAIxbRHfz2nblmn2tvEXILZ0kqCoOhQpIBJIGoNtk86Y8EEkQeQhZNGI2OdGC3007DnrOox7eHODyxT1hhQDzA3/Ed2/mTS+Dr7GttD3l7Zx/2rSt+GGJyD/nGi/OtLqi9jLfvL2aXpDEsI8tcxEsg+CJb/xVeq34Y1BEJu2FFFFWECmfGOGLcQSwv7MqMhPUalIyPUZyPdTyigDNeC3TPGpkGJFyko8pY2KSD+NW+GKkZCCHjKM6zDGF05GQEdvEwAwulvPY4BpHtBZ/N74kbR3Y1jyFxGoDr+/GqsPWKQ0spJAx7QOV946e4gkfGvOnHjJo0J2im8c4fJLDLE7OrEknuThi8IAmjGTg97CocA7eAc6ozMI4tLn5jbuB9BF4725U+z3jHBCn7+lN/CjVpfHLiSRw8AWMl0DPIGIUoR3UoUY1MciM743QZOCKY8H7NWsMs125WEFi/MBomA+lQO2SgVuRQKSrLv0p8cuKphJXsgeE9kZZYwsuOGWbj9iuWu7hRv49tbj0ICjpH1qd7NdoYA5tOC2evGO9uZfDGMHZ5GGXk3GwyvLwimKyTcZkaCyU21gDie4IPeT45qSfE/4ST5seS1pfAuAQ2cIht0CIN/NmPVmb6zHz/QbUTl8/j/oqRAcb4U0Dd6PEjY73SMAP1cLk6VJ3xk4zjPKk47gEVcWAIIYAg7EHcEHzqocV4IYGJi8SEFjHnLoM4LAcyuSN+md/OsUo30aIy+TpZKaX9uXIwceRxkg4I2PTz/OuILsHcHNOg1STorVjLh/CXhBWOXAJyB3YwuwG2+eg5k5p7bQSKR9MWUZ8JUb5J689tvyOee3YNcXNsH/Tfcf+3vHp5U3JvsXie31qXYEMFI5HTkg9CN/8OtRtpwQxZ7uU5JLMSoJZj1Y5yd9/eW86exWQU7EkDlncj4nel8Ucn0g4nFrqA8Taj54x/j/vvSwNJqMUjcXIXcnApexugnkxTrgXCmk+nK5C57lGOA7jkzHooP8Avtupwns+05DzArFzCH2n9W8l9Ov86tgGBgDAGwHTHpV4QrbJTn4Rg3aWxngue9v1e2nLkx8Rti7RsSdhImcgAYUadLBQAUfFMJm7tkmlPzaRie64labwSnr3sceACeugK32ozX0FdW6yKySKrqwwysAykeRB2NZpx75M2hLycMcJr/aWkvjgkHlh8j3Bs46MtbI5U9P9/fwZ3Eo1w/duksmLWU/sr+13tpT11pHspPXQAftR1fbDilzJbIbho3fPe/RjwuiPphwRzaWQagQMYQbb1TeC8KzO6aJrMAZvLZl7yB49xmPXnxM2FUHUctlW2q72EsqTM0iJoRlddAY6W0qqRMM7iJNJ1LtnSxAwaMrvSOxXkno4SiLCykFTrdjp0uch2ZcEnBkbGGAOFO2KSu5wqszHCqCzHyAGSfgBTiSctlzsWxt5KPZH8yfexqPNn86niteaue8m9IIiCwP42KR+5n8qlGPJ0M3Wy3dhOHmOzVnGJJy08gPMGXdVPqsfdp+5Vhoor0kqMwUUUUAFFFFAEV2n4J86t2jBCyAh4n+xKhyje7OxHVSw61TOFX5kXJXQwJWRDzSRDh0PuIO/UYPWtIqkds+F/N5DeoPo2AF0B9UKMJcY+6MK/wBzSfqbxyw5K0PCVHjaFWTWmtJFIYKuWJI3UAbnX0H2vVqqvGeDBhJFcgtGyqW28ZRfYuAQf2qE6HC9M88oKs0MgIwdwefurq9QyhIyD3gbMco0+EBTl2BI1DkrINzqBGOa4t3aLjrhcaRRokSqsagBFX2QvTGOY6565zUmr5qmcPumtiY5MhV9sHfui2TqGAMwNuQQPDvyAYJZYZqOw6H+msc7Y9sDLeSTpIy2/DwUjKMV726kBUAMvMZUk/chb7dXP5Ru1bW1qI4cm5uT3UKr7QLYDMPUagB95l8qofZLgMclykZ8Vpw46pWA1C4vHIGFH1/Gqoo6rEv26rigl9TEk/BdrThxe3tnvGWG7uCqqIlI1MylsSR8gwUZYrgDfPr7ccKuYfaj1qPrR7/mvMflUd2Ku5OIcVubyX9nagwQKDlVZydWDyZtKnLddY6YrSVapZMaseM2jP4+Jr1OD5HY/wA6cC8XoR+Yq6z2qP7aK34lB/UVSr25iHFY7D5rCRJEZe8BdSqjXldK7E+A75HOpezfQ/u/J412PMfmKRbiK8gcnyG5/lU5wO3tJ3uVWBAbecwnOWziNG1YPLdmGPu1Ybe2RPYRV/CoH6Vz2fkPd+Cm23CriX2U7tftSbfkvM08v7OLh8JupVafQyd4x/o0ZgrOiYOdOQcc8ZwRVpZqQvbVZY3ikGUkVkYeasCp/kapGEYsSUmxa3uFkRXRgysAysDkMpGQQeoIr01kvY7jcvCJlsrxs2sjMIZjyjkVyrox6KW3PlqVuTHGqvNiqyjQidnkkmKYTSZpSeXNVvinEO9zGmooToJT2pG3+iiPwOp+QAIzsxWTQ6G907TTL3Ok+LCZGRIUzmUkH9nFqJHmx23KEyKaDGsSqwVSS/eLhy2onxdMs2XJG2CMbMK9sIGgDKygzMqeMY7sKM+FQDlVQ88gaiwxzwnj7DHxJPMk8yfUmuLs6xK8ulRWZyAqgszHkABkk/CrD2E4O0cTXEqlZrjDaTzjiXPdRHyIDMzD7UjDoKr/AAPhXz248QzbW7gyeUsykMsXqqHDP66F+0K0it2GFfUyE5eAooorQTCiiigAooooAK8dAQQRkHYg8iDXtFAGccS4UeHyBN/mrnEL/wBSxO0Dn7JP7Nv3DuF1O45MjB88gjmCORHr/wC45Grte2STRtHKodHBVlYZBB5gis94nw6SwbEhZ7UkCOdjlo87COc+XRZTz2DYOC2bLj/yRWMvDHd9afOWVH0oVVtMgzqY5XwheTRkA60Jzyxy1VFpcvauI2XYn9iN9ur25ONSdTGcafu8mkllyMHl+WCORBG4I8xXToHz3xZ0IUA5wEKljrwuCr+L9oDyUezvnKyqMx7WNcCeS8bDkhbezMerRGz5V3csPoZFy3hfBDSA76asFpGvDOENKMZjQ9z013Ew0d+QfxYQHki55t4X3EbOTvQIW1rnErhQ8jRaG0o8WNMysQd8ZARsDJyY/tJw8XkMUbyaIo5FPgGuJ9AI0PzlhOnUN9QXryqqndJ6E4+UWb5MeCfNeGwqRh5B3z+eZcFQfcgQfA1bKibXiAZQUIZehUgr8CNqdLfVNu3YyHuaz7iH/wAT23/2b/pPV5W6FZt2nutPHo3HMWE2PxaLgL/Minx9v+hZC3yW3rDiHEopOcjJcj3Skt/ozR/lWlk1mbgWvaOLGy3Fp3fvMaFR/wCQn51ofzijI92ERZmo1U2e4pGW7wCSQAOZJwAPU9KmMQ/aPgcNz3tvMPBOokRhzSaIBGZfXQYjjqFfPM1X+xXGbiAy2d4rEW2NNz/R93jwh3J2OMaeuDgjbeW4rxNJdOgse6bX3gfuoxlWXeXGoqQzexz5ZFMEWZ7gmRhoIDRMyaCrDV3ndQsfESo1B38WFbGoYBZS1QV5H11xNp37pFcA8k3WWQHqc47mHzY4J3Gx2Z9Z8NNsykBGdlbIGQI8lcCMYwsWzajsWIGPsqrHAqae4LDBJeQnIkJUr48j6TGcgDCqRtgZU+vJgEDruSeZPmT/AL46YpaO2Ju+M5OWPM+flt0A6D/EklgsElzN83gOGwDNLjIgjPI77GRsHQv7x2G/Uay3MpgtsahjvZiMxwA77j68hHKP3FsDnfOCcEjtYhFEDjJZmY5eR29p3b6zHz9ABgAAXxYb2ycp+ELcM4ZHbxJDEulEGFHP1JJO5JJJJO5JJPOnVFFbCIUUUUAFFFFABRRRQAUUUUAFcSxBlKsAysCCCMggjBBB5gjpXdFAFC4r2QltfHaAywDnbZ+kjH9gzHxr/ZMdvqnktMbHiiuNSNnBwRuGVhzVlOCjDyIBrS6guO9j4blu83inxgTx4D4HIOCCsq/dcHHTHOoTwqW0PGdEBa6dWpcK3uypyMcuhxtkEfGuryxSSTXKoTCgCVM69eTuZR9XTgaXXG5qPvuG3dr+1j76Mf01upbbzeDd0/c1j3Upw3jyuuqN1ccsqc4Pkccj6Heskoyj2WTT6ELzgTCRO6kVmfUwZSYZWSPTqy8eY33dPaCjek5rq4hHiD8x+1hyNyBnvbfwADOckHlUwl0hOcaSeZUlSffjZvjmu5XLaT3mdDaxkY3CsNyhXI8R2IO4B3xSWkMQ6dpMAkqjYBJ7uZWOAM+y4X8qhuK8GM12t2e+RkQIF7qJ10qxbBInBOckdNjVv4gpkQgpGWPJjpfG4+rImOWetNbrhkDKQttGpyN9EWOfockUKbXQNJle4hbi8mtLxO/HcgPGRFHhw+G8WuYHSR0wD4jUy/aXbOhU3I+lmRN1YqfZ19Qa94dweKOMK9vExAUbJHgYUDA1HlkGnliDHnTFGMsxBARMKTlV+jU5wNsnGa65WcSRGR8TnlzoBxnA7qJnyMA5EsuI+uNx0r2Hgsjy4lZQxXvF70mZ1VSqsVUYiTdl5E41cqly7a2cvgsFBAyfYzjGskD2t/DvgeVeNIv1sv8AiOr8l9kfAUtnRODhqLIjp9Mwzqd/EeXh0PtHHhs50qTgmnVwgYhpMMRyUZ0jPnnd/jt6U0uuKhVLMwVRzYnAA9SdhTO1mmuv+qRF1P8ATyZjgHqGI1S/uKR94VSCctRFeux3e36qpZ2CqoyWJAUAeZOwFJcM4PPe7jXb2x/pSNM0o/slYZjU/wBYwz9leTVPcI7Dxoyy3LfOZVOV1DTFGfOOLJAP32LN5Ecqs1a4YUtsk5/A14bwyK3jWKFAiLyUeu5JJ3ZidyTkknJp1RRVyYUUUUAFFFFABRRRQAUUUUAFFFFABRRRQAUUUUAFQ3F+yFrctrkiAk/rUJjl/wA5GQxHoSR6VM0UAUe57BTpvb3QcdEuEyf87Fpx8UY1Gz8Ovo867QuPtQSpIPykMb/3TWlUVGWCEvA6nJGUnizIPpIriP8AHbzAfxBCp+Brg9q7cc5kX8R0/wClitZrzFR/iR8Nj+6zJv8AnbbHlPGfcwb9KXTjof8AZpNJ/k7ed/5rHitSxXtH8SPyw91/BmscN5J+zs5sfalaOFfiC5f+5Uhbdi7uT9tPFCPsxKZX+EkoVR/mzV6oqkfT414FeSTK9w/sJaxsHZDPINxJO3ekHzVT4Iz+BRVhooq6VdEwoooroBRRRQAUUUUAFFFFABRRRQAUUUUAFFFFABRRRQAUUUUAFFFFABRRRQAUUUUAFFFFABRRRQAUUUUAFFFFABRRRQAUUUUAFFFFABRRRQB//9k=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6" name="AutoShape 4" descr="data:image/jpeg;base64,/9j/4AAQSkZJRgABAQAAAQABAAD/2wCEAAkGBhQSERUUEhQWFRUWFxcXFhUYFxoYFxgXFRQVGBgYGBgXGyYeFxsjGhUVHy8gIycpLC0sFx4xNTAqNSYrLCkBCQoKDgwOGg8PGiwkHyQsLCwsLCwsLCwsLCwsLCwsKSwsLCwsLCwsLCwpLCwsKSwsLCwpLCwpLCwsLCwsLCwsLP/AABEIAOEA4QMBIgACEQEDEQH/xAAcAAABBQEBAQAAAAAAAAAAAAAAAwQFBgcCAQj/xABQEAACAQMCAwUDCQQFBwoHAAABAgMABBESIQUxQQYTIlFhMnGBBxQjQlJicpGxM4KSoUNTY6LBc5Oy0dTw8RUWJDRkdZSzxOE2VFV0o8LD/8QAGQEAAwEBAQAAAAAAAAAAAAAAAAIDBAEF/8QAKREAAgICAgEDBAIDAQAAAAAAAAECEQMhEjFBBBNRImGR8BRxQrHRMv/aAAwDAQACEQMRAD8A3GiiigAooooAKKKKACiiigAoopG7vEiQvK6og5s7BVHvLHAoAWoqrXPyi2/9Astz6xJiP/OylYyPwk1Fzdtrx/2cEEI85HeZviqBAP4zU5ZYR7Yyi30X2is4bil+/O70ekUEaj/8veV583vGGTe3PwMK/wCjDUX6rGh1ikaRRWcrZXY5Xt18WiP6xV2Jr9eV47ekkMLD+4iH+dC9VjYPFI0OiqBH2vv4zh0tph6d5Af/AOo/SpG2+UWMbXEE8PmwXvo/4oSzAerKKrHNCXTEcJLwW6imfDOMQ3C6oJY5V6lGDYPkcHY+hp5VRQooooAKKKKACiiigAooooAKKKKACiiigAooooAKKKKACmXFeMw2ya55FRc4GebHoqqMs7fdUE1Bcc7aYdoLMLLKp0vI2e5hPUMRvJIP6tTt9YrtmEtODFpO9lZppiMGV8ZAP1UA8MSfdUD1yd6jPKoa8jxg2O73tfcz7W6fNo/6yVQ0xHmsOdMfvck+aCo1OAh27yUtPIOUkx7xh+EHwx+5AtTXzdVON2bnpG5+PRR6kgVzPcd2fpT3UekEOCME5I0ajuX5HCr12JxWWU5SKqKQ3NkF3chfecfrzryREGnZvE2ldtOpsFsDvCuThWO3kaaXvHEjZZI0YDxJrlbu0bXpwWDAysQVwMge0fOkJ+IXMoGjWdwRoiWNee+HuCTnTqGV86g4pj7JqQNGhbu84HIEs3QbKqb8/Olr3vI1yQuxA2Vjz686rtxwud0bUTuD7U80jcuYRQFJ9BUNZXME8UssXdusJxJptGLA4JOBJKCcD0rqhroL+5dOGXUsqatKqdsgqeozsQxB/wCHnS0Mrtq+jGzMu5ZSSpxkBl3U9Dnes1h4ja26NEzL/wBGKQSM9mdQfDBQxSU5Y922422q02vCJlUFeuTtLPCRkkgadwMA4wfKuvHXgE/uTUulnZSrBlClgMPgNnSSEJIB0tjIHI14lkreywPoOY945j41ExXd1EWLd5uebRpOMADGWhxKd9XPzpSDj6yyZkQuEXSe6YMoLFW1GNgJFYBQNi2NR60vFINnt72eQtr0lZBylQmOUe6RCG+GcU5s+0V5b7MRdx+TaY5wPRwBHJ7mCn71OI7kSECBu8BzrDH9ngZGvP0iEnAAYN8AK9a3ycEaWPIHr+EjZv19BVozlDoRpMsXBO08F1kRNh1GXicaJU/Eh3x94ZU9CalazfiPBgxBOQybpIpKyIfNHXdf0PUGpDhXbR4CEvjqj5C7AwB5fOEGyf5RfB5hOuuGZS0yUoNF4orxHBAIOQdwRyINe1YQKKKKACiiigAooooAKKKKACiiigAqh8a7SveExWrlLcZD3CnDTEbFIGHsx9DKNzyT7Ve9pOMm8d7aI4tkJSdwf2zDZoEI+oOTsOZ8A+tStrZhVycKqjywABsAAPgAB7qz5cvHSKQje2ccN4WkaAAKiKNgMBVA/SnJvFLMobuwqB2J8LaCWAYFtlXKt4jvtyGxKV5eiPDTLiPHgGQWMmoaEKc3dskjGy6TnHMQ1zJNdyY2GhgdPtRREdH5d/LjpsF2Ph2LYyw14jxZkmQ26uUkfQH0ln5MwaOH2nBPhZ2G4KEhgAa4tNM9z3ZlxOoLthlluFX2SHfdIQdWO7UNzHs1H8c4w/DruP51DmzmBR5wS8jMf6wgDSAAT3SADBJGogimvaGx+aLa8UtAGW2YwTBMaZLcSMkbZGxBTSM/fQ9KsoX2Lyro0Gy4IiHUq+Lq5yzn99st8M4qQWzpewukmjSWI6kkUOjeasMg05K0lBY0S0FZdwC1Nvxy8sgPo53S4HlpQ9/gDrksU9wPlWuFaynt/d/N+M2V4BhEdbaVvMsNTA+6K4H5HyqkF2hWyndrB4uLf94W/wD6ut9+bgisD7We3xb/ALwt/wD1lfQgFNkWl+/ByIyazphfcIST20DEcm5MPwsPEvwIqcIrhoqiOUu74EyEyK2vA2LtokQLk+CdcEDcnDc+rYpgnE5HuGSVZGWNULMw0yeLI3iXwzooGdSjGphgEgmpD5TOOm0tQkWTcXJ7mFR7WWwGYD0DAD7zLXfBOxot7SKCVmd0UZbWxKOc57o5ygGdOBsQoyNznvGlYXbJY3SYQq/eJISEA8T+FSzaT9YAKchtxjGScLXktgGGVwQf9z/qqD0S2shfXsxA1kYjfkAs6r7DnpKPQbDCGbs+I962Ykwwz36MyjSwC6VI6swJKyDbC79AEOkdwziEnDjhQ0lrnxQjdofN4B1Xzi+Kb+FtAsr1Jo1kiYOjgMrKcgg8iDVSuogwyvxHIgjmCOhFRdhxFuHyFwCbVyWnjAz3ZPOeMDp1dRzGWG4IbViyeGSlHyjR6K4ilDKGUhlIBBByCCMggjmCOtd1pJhRRRQAUUUUAFFFFABVU7Z8cYEWkDFZZF1SSLzhhyQWB6SOQVTywzfUwZ7jPFUtoJJpM6UXOB7TE7KijqzMQoHmRVJ4LYuxaSbBmlbvJSNwGIACKfsIoCD8OeZNSyT4oaKtjrhXD1RVVQFRBgAbAKBSt/dFFWY4EasMIQSzgggFBkfSFiukHYDOcE5VzcW2oMisEAUlnIBAbGVBB2IGzMD0wORNVqa8e6mAGR4co2MBY22abBJxJIQQqtyXz8ecEjQgiV7xyWOBurkco1POCPI9vlrfH/6hLVYWCooVVCqBgAchXHDrBUUKowqjAH/HmfU89zUooponGxnxTg8VzC8MyB43GGB/kQejA7gjkayi1n/5Gnk4dffS8OuQSkmN0EupSWx+E6gOWNS9RWzAVXO1XCYLh0iuQO6njkiySFIkUpJEVY8nA77HvPMZFVg/DEZWPku4i1rNPwqZ9RiJltXztJC/i8J5EYYOMfafyrSsVjvC/k8mtZ45Lq7EUdpIwtXVc3EkeSdIQ5Cx5LbEN7bbYYVcbrtu5GII9uXeSbk+ulcAfn8KXJKKfZ2MWy4OcAnBPoOZ9BnrVC7XdkJ77hndd1ouGnabxumFLO+cshYY7t9Axv4RsKaz8UuZPbmf3KdI/u4pubEn2mY+85/Wo/yEuinsshb/AOTPiUkV1qjjaSeeCbwyrj6NZg+S2NyZQR8a2eJsqCQRkcjjI9DgkfkTWZiwxyZh7jj9KcQ8TuY/Ymf3MdQ/vZofqOXYe00aKRXjsFUkkBQCSSdgAMkk9ABVRsu2zjaePI+0mx+Kk4P5iuO23f39i8Vg8Z16RNklZRHnxBVxvkYyDjIyBnNPGSkxHFohex0Z4pxKXicgPzeAmGzU+YzmTHnhi34pB9itIaMGm3A+Dx2tvHBEMJGoUZ5nqWPqSST6mntNKVs4lRH3VoCCCAQRgg7gg8wQeYqqXVmbRg8Z0oudLnfu9RyUk6vCx6ndTjf2WF5ZM1H3sChW1Y04OrVjTpxvqztjGc5paGTGHD7xp9UqgLgKrw4PeBgCW1E4BOCpQ4GRnPPCe3UAIDLuDuDVfgumgkVo1dlORHkYMsQ3aM6jnKjLRs25HprJstn7CsXEiy76wugBnOVwuTgEEKcnOob7saAGfZPifzWYWrn6CUn5uekcm7NB6K27J5YZfsCr3WfcZ4YHVkbIB5MNmVgQVdT0ZWAYHzAqy9kOONcwYlx38Td1MBsC4AIdR0V1KuPLVjoa2Yp2qZGSonKKKKsIFFFFABRRSN5drFG8jnCIrOx8lUEk/kDQBTO1t5392kA/Z2+mWTyMzg9yp/AmqQjzaI9KfWw0JnGTsFHmxOAPz/lmoLs/Gzr3kgxJOxmkHk0m4T9xNCe5BU9ckg6gyqsOGcspIwRl+TDBEecHfGvkawZJcpF4qkVTtHcTQkoQ0ysVMqqyhu7dsBQCFDl5AfCd9Oob5qR4MGjk0yKAJMfSggh599UYwfCqqAi59oo/Ikamlij3MrscxsD3mThtMjrphGM793GAcHHi0moK4+TjiNurCxvu9jbOYJ9uudidShs76hoIIBBBpUlLsZ6NSiTFLisqi+VK7stMfFbKRTjHfx4w+nGWwToY7gnS458hVmse3tldgNBeJFIoJCy5TI6q8bkBxtzU5HQ8wecJI5aLkoqsdpeOIrKqKsksZJVm3WJiMagOWvBI9MnzIKfGe1RA7lQY5yPEM50qfrI31gc7HAI6gHAqDt7PH+PrU55OOkPCF7YkYC7F5GLueZO9LrDSwirx7hFwGO52wMk7+gyazO2X6OBFXYhpw7Kq5YgAdScD8zXMF3G5IR1YjmAdx7xQoM45DYxmuO7p6rqxIG+OflncYz57GvGirjjQKQxMGaS7lkYPGSrDkRtTw3CDbPnjY7456dvFjrjlXenNc2jumTXAe1AkIjmwsnIHkr/6m9OR6eVWGs6u7YEZO2N88setKcG+UsSMLSBfnV1yVg2IgoG7yydAvXSCTsOdasUnIhOKRebu8WJcueZwqgZZmPJVUbs3oPU8gTTT5g0uHuAABusOQVXG4aQ8pHHP7K9MkaqrvGe2lpw/x3E3zm7IKhIwC3PBREyRAmoY3Oo431kVQO1nae5uduISNaxNjRw6De5kB9kS59gH+0+EZrTCDJNlq4/26tZJ1tYmaYliZJYl1rBpBIl1DZtDaS2Mrp1ZPSleGX07O8GgxqXIHiUgzAapgi52Vly6l/NmxkgivcG+Ty5uYwJlHD7M4PzaP9vLjkZ3bxE/j5dEWrRxLhpgEfdFj7MasxBIkj3t3YnGcAaCeZAQb1yfGPQ0bfZYblCV8XtKcN67ZDfEEH8x0qKsrz5reRzco5dNvN5eJj3Dn8MjFPdMfKpGK4aRVm8OmTChQCCm3JyWOphJrXYD2uvOo3idmJEeNvZdSp8xkYyPUcx7qIyp2cas0aiobsjxZri0jd/2gBjl/wArExjk9wLKSPQipmt5AKKKKACqt8odx/0ZIP8A5mVIj/kxmWX4GOJ1/eq01Ru2Muu/hTpDA8h/FPIqKf4YZfzNJkdRbGirYvwtRzPvJ/WmPG7x1h0uoCzOGJVssY8d5LqUgBcBVj2JyG6cqdxD6Mj7WF25+MhTjPoTUR2guu+mVCrpqjjj0sN1NxJmQMVJUERxg4zXmo0kt2ctz3Ssww0hMjeeXwQPgmhf3anitNbPnTyiXRwZ8QsRKmnOkjdH5lWAODg7MMEgqdiCQdjVQl4BYtJ3z2iRXNqys4RCsbyEN3eMYSRSdMgOCQAAcHIq9YqsdqJ9Uixjp4m9WIwM+eFA/Ol5uKOqNshWtO9JaQksTq1ZwwbzU9D/AMOVIzcWFuQLkgK2yTYwhPRX6Rv7/CehHISkce1c3XDknjeKVdSOMMPQ+XkQdwehAqEXvZZr4Gs982MoARhSDgnOodOWcemTy2Oa84fw4mVpnUqSMImd1G+7b41Hy+qCBzLZzfg3Z/iFhfBUExt0cM7KGaN4dXiOkbM2nPhHizyrX7O4SSNXjZXRhkMpyD8avOHDp2SjK+yDullJY6W2J0nUAozleWx2G5xknOMgb0JNMA0USeGPwatQMmSNWrc6dZAJ980ZI2ap4xDn8fj54ri1te7UDn1JPNmO7MfUneuJnaGXC43ACuiooRfZz7RzkAk5IAC7kA5r2wDt4nO4PJT4DlVzjzAJI/dqSAryuS2CKt/yTKskjCPVvpUO2U7vVhAu+cLnXjnnIz7NTiA6RqAU43HQY54PlRxji8VrGZJ3CKNsnmT5KBux9BUDDZzX/juVaG2O6W3KSUdDORyXr3Y+PrxrkrfR1OuhvxlDxGF4IG0xHAa45qxVs6IwMd4MjBbIXoNXTjs52SWwj+jbVLkMZMYJK8gBk4UeXqatQiCgBQAAMAAYAA5AAchSUvKk9xpcV0NxTdvsY8c7NS3csV1YGKCW48FzOUJliaNDvGw9gsBgkaSdKeIZObD2S+Tu1sPGimWc+1cSeKQk89PRM+m/mTSHZK80TNEfZkGpfxLz/MZ/KrfWtZHKNGdxpiUy5FQXFLPvI3QHBI8J8mByh+DBT8KsBFRt1Hg0p0r/AGfvHlSSNEA1lZBrbToEgIkKgBtRWVM4Ond+Yp1c7gNjGQDjyzzHw5UwsJ+6vNOD7ci4APszx98N+We9TSATUpJ4kJKsh1E6WxqXWA+DpJGQXI2J5ULR19nvYa50XNzD0kCXCD1x3Uv/AJcJ97mrtWb8Pm7u/tH5Bmlgb3SxGQf34EHxrSK34pXBGeaphRRRVRQrOuJSa+I3Z+z3EQ/dh739bitFrNQ2by9P/aSP4be3X/Cs/qH9BTH2SonWNUZzpUNkk9AEYDl95l/OonvRJfMMgkSyMRkZAigWEZHTxNU3DMFZCc8n5Ak58AwAoz1qs98xkZo3VWJn0s/sjXfxDcEjOVyMZHPpWJeC5dbNKehao9x8pdranTcSRk8swP3xH4kADL/eqJm+WvvWEfD7Ka4c50lvCDjyVNRIGepFVWNvwI5I04iqNcT65nbzY4/w/limvCpeNyzxy3iRwWylmaFNOs4ikK6t2bAYLsWHMbUpZj/f3bVmzri0iuLY8UU4jWkFNOo1qCKs6xVb4rwOaJ2ubDAcnVLbHaKfzI+xL94c+vraEAr2rQbRJ7IXs32phvFOjKSptLC+0kZGxyOoz1/Q7VLtVf7SdjluHE8Lm3u09idOv3ZB9dennjzG1N7XtmIVZOJAW0yDJO5jmGQNcJAOrmMrzGffi3FPcfwLddln01Bdo+1C22I0QzXMn7KBPaP3mx7Cep/1kI/85zdKF4cRIW9udlYRQD7wIBeTyQehOBzfcC7OR2upl1SSvvLO5zJIfU9B5KNq5xS/9fgLvoiuC9knaQXXEGE1wN0QfsYOuEXkW+9+p3q0MK9K15mpzlfYyVDd0pCRaeu1N5RUWiiI1Ju7ljk+y6k+4nB/lWiis14iNm91L9q+2t5bTolutoyPBFJ/0iZImDMXB065U1Dwg9d6vgTlonl1s0LFMr41mJ+U7if9Xwz/AMZD/tVIT/KRxE804b8LuL/aa1e0yPIs/GphFcKxIGRC4yQMmG4ycZ5nTJipi7ulZ5NBBxhTjoyM6sPh4aplrxaW5tzJN3evRdriJw8YCpbMoVlZgefmdyavV9KHfIz7DcwRyZPMfeqEtOh1tFa4nJo7qT+ruLZ/gLiMN/dLD41qlZJ2obFtMfsoW/g8Q/StaFa/TP6WSydntFFFaiQVmsa4u7wf9qY/nDAf8a0qs7u108QvB5vDIPc9vGn6wtUPUK4FMfY/n4esuhX5YYg4UkMDHgjUCPOqJxrgK91dJDCNcizqQoCtIUv4sAnGM4PPpV+ePWEGpkySupCAwypbYkHG6AcutQsUei9PPeWdeZx9IiXAwOQ5ViTpotV2UPgvZu6gwV4FDIw+tLL3h/haTSPgtWiTjnGGTQ3BYGT7BdCo9ymTArQLRqdCrPJfa/2JxM04S/EjPGJ7J7aD6XOm4aSME20yqO7aRtIyw9nAG1O7J9vz/U1oR5Vn1tHoLKeaMVPwOP8AXWXO+VMti0Plp0hpqgp1E1Z0VYugrquA1RPaTtXb2Sap3wSPDGN5G9y+XqcD1q8VekSeiWnuFjUu7BVUZZmOAAOpJ5VnPaRZ+NKBaRqlvC2tJpsqJ5BlcIuD4ME7ke/HKpKw4NPxIrPxAd3bghobIE7+Tznmx+7/ACHI3UKFAAAAAwABgADkAByFWTUP7ErkVbsH2Yls4pTOyGSaTvGWMYRdjgKAAOp5DHKrNXprkmpylbsdKjrNJy5roCuZGpGdEcUmxpVzSBqTHRFcSOze4037b9lrm5njMNjBcqltChaaR49LAyEqumaPIwwzzp3OhdlQc3dV/NhWi+6r4Jcdk8u9GHH5Pb7/AOkWX/iJf9spKbsDejnwmzHuuJf9rrdqZXjVr96RDijKbPgOm07q5to42X53IIhl0UiO2CspZmJO531Hcn3VoL8NWJzpxko2cKq5wYwM6Rvso5/yqH49DrmC5PsIuxI/6xcKm+Oe0fKpq6TEj+Jm2z4iDjWzkqMAeEaVwN+fOoSk5FEqKv2p3tZx5xuP4hj/ABrXBWV8Zi1qqf1k1vH/AB3MSn+RNarWn0qqLJZewooorWSCqJ2qi0cRVuk1tj963lP+FyPy9KvdVP5QrfEcE/8AUzqGP9nODC3wDPG37lTyK4NDRdMZ97hM/ZKt+RGf7uqorjMTxXCu7gkCGVtKhVYoximOCWIxGy7avzqSgwRg8iMH3HY0z4zG8kSswVQh7pmzqLLKO6kJXA04kEeNztk7cq840IsMDYNP1NV/gl0XiUtu48D/AI0Olj8SM+4iobj/AMqEMLdxaoby6Owii3UH7zLnOOoXPqVp0m9I49F2ubtIkZ5HVEUZZ2IVVHqTsKoDcTjnl7+Ehop9RUjlrjdkbmAdyurkNnFULjHEpbqZReO17cZ+j4fbE9xGf7SRMgkdQhY+ci1L9muI5ZrSSSAzN9LFDbqO6gaNQph1p4GZ1HQt4o1BYlqbJi+j7nITqReYjtSjyhVLMQAASSeQAGST8KYWN0GUHz/Wo3tpw64uLUw2xUGQgOzMVAQbkDAJOTge7PnWGKt0zS3qzN+1Pyo3M0z/ADaVooR4UC4DMB9cnGQT5A7DHvqb+Szsn84Y311mQhsRayW1MvORs+1g7DPUE9BXfBfkbQEG6m1/cjGkfF23x7gPfWh2sMdtEscahI02VRk8znA6kkknzJNbcmaCjxxmeMJN3Ik9VeNTODiSPnSc4IB9Ccbf3hy/wNOs1lsqBNckUM4HM4puOIxligdSw5qDkjlzA5cxz8x50WdHIekpGrwtSbyUjYyQNJTeZ8Cus0yup8An8v8AVSjDzgUYa41scJCNRJ5an8KD371dqyntpL3Nr82aOWQPia9MDKJIVO8WVIOVDLk5AHhGWGoUx7O/KBdWseov/wApWS4zKu1zAOneo3iH72VPSStsMT42ZZz2bE7YqOnemnCO1Fvex95bShx9ZeTpno6Hdf0PQmvb+7EaM53CgtjzwOXvJ2+NG+gISKMyXmQ23eHbAIxbRHfz2nblmn2tvEXILZ0kqCoOhQpIBJIGoNtk86Y8EEkQeQhZNGI2OdGC3007DnrOox7eHODyxT1hhQDzA3/Ed2/mTS+Dr7GttD3l7Zx/2rSt+GGJyD/nGi/OtLqi9jLfvL2aXpDEsI8tcxEsg+CJb/xVeq34Y1BEJu2FFFFWECmfGOGLcQSwv7MqMhPUalIyPUZyPdTyigDNeC3TPGpkGJFyko8pY2KSD+NW+GKkZCCHjKM6zDGF05GQEdvEwAwulvPY4BpHtBZ/N74kbR3Y1jyFxGoDr+/GqsPWKQ0spJAx7QOV946e4gkfGvOnHjJo0J2im8c4fJLDLE7OrEknuThi8IAmjGTg97CocA7eAc6ozMI4tLn5jbuB9BF4725U+z3jHBCn7+lN/CjVpfHLiSRw8AWMl0DPIGIUoR3UoUY1MciM743QZOCKY8H7NWsMs125WEFi/MBomA+lQO2SgVuRQKSrLv0p8cuKphJXsgeE9kZZYwsuOGWbj9iuWu7hRv49tbj0ICjpH1qd7NdoYA5tOC2evGO9uZfDGMHZ5GGXk3GwyvLwimKyTcZkaCyU21gDie4IPeT45qSfE/4ST5seS1pfAuAQ2cIht0CIN/NmPVmb6zHz/QbUTl8/j/oqRAcb4U0Dd6PEjY73SMAP1cLk6VJ3xk4zjPKk47gEVcWAIIYAg7EHcEHzqocV4IYGJi8SEFjHnLoM4LAcyuSN+md/OsUo30aIy+TpZKaX9uXIwceRxkg4I2PTz/OuILsHcHNOg1STorVjLh/CXhBWOXAJyB3YwuwG2+eg5k5p7bQSKR9MWUZ8JUb5J689tvyOee3YNcXNsH/Tfcf+3vHp5U3JvsXie31qXYEMFI5HTkg9CN/8OtRtpwQxZ7uU5JLMSoJZj1Y5yd9/eW86exWQU7EkDlncj4nel8Ucn0g4nFrqA8Taj54x/j/vvSwNJqMUjcXIXcnApexugnkxTrgXCmk+nK5C57lGOA7jkzHooP8Avtupwns+05DzArFzCH2n9W8l9Ov86tgGBgDAGwHTHpV4QrbJTn4Rg3aWxngue9v1e2nLkx8Rti7RsSdhImcgAYUadLBQAUfFMJm7tkmlPzaRie64labwSnr3sceACeugK32ozX0FdW6yKySKrqwwysAykeRB2NZpx75M2hLycMcJr/aWkvjgkHlh8j3Bs46MtbI5U9P9/fwZ3Eo1w/duksmLWU/sr+13tpT11pHspPXQAftR1fbDilzJbIbho3fPe/RjwuiPphwRzaWQagQMYQbb1TeC8KzO6aJrMAZvLZl7yB49xmPXnxM2FUHUctlW2q72EsqTM0iJoRlddAY6W0qqRMM7iJNJ1LtnSxAwaMrvSOxXkno4SiLCykFTrdjp0uch2ZcEnBkbGGAOFO2KSu5wqszHCqCzHyAGSfgBTiSctlzsWxt5KPZH8yfexqPNn86niteaue8m9IIiCwP42KR+5n8qlGPJ0M3Wy3dhOHmOzVnGJJy08gPMGXdVPqsfdp+5Vhoor0kqMwUUUUAFFFFAEV2n4J86t2jBCyAh4n+xKhyje7OxHVSw61TOFX5kXJXQwJWRDzSRDh0PuIO/UYPWtIqkds+F/N5DeoPo2AF0B9UKMJcY+6MK/wBzSfqbxyw5K0PCVHjaFWTWmtJFIYKuWJI3UAbnX0H2vVqqvGeDBhJFcgtGyqW28ZRfYuAQf2qE6HC9M88oKs0MgIwdwefurq9QyhIyD3gbMco0+EBTl2BI1DkrINzqBGOa4t3aLjrhcaRRokSqsagBFX2QvTGOY6565zUmr5qmcPumtiY5MhV9sHfui2TqGAMwNuQQPDvyAYJZYZqOw6H+msc7Y9sDLeSTpIy2/DwUjKMV726kBUAMvMZUk/chb7dXP5Ru1bW1qI4cm5uT3UKr7QLYDMPUagB95l8qofZLgMclykZ8Vpw46pWA1C4vHIGFH1/Gqoo6rEv26rigl9TEk/BdrThxe3tnvGWG7uCqqIlI1MylsSR8gwUZYrgDfPr7ccKuYfaj1qPrR7/mvMflUd2Ku5OIcVubyX9nagwQKDlVZydWDyZtKnLddY6YrSVapZMaseM2jP4+Jr1OD5HY/wA6cC8XoR+Yq6z2qP7aK34lB/UVSr25iHFY7D5rCRJEZe8BdSqjXldK7E+A75HOpezfQ/u/J412PMfmKRbiK8gcnyG5/lU5wO3tJ3uVWBAbecwnOWziNG1YPLdmGPu1Ybe2RPYRV/CoH6Vz2fkPd+Cm23CriX2U7tftSbfkvM08v7OLh8JupVafQyd4x/o0ZgrOiYOdOQcc8ZwRVpZqQvbVZY3ikGUkVkYeasCp/kapGEYsSUmxa3uFkRXRgysAysDkMpGQQeoIr01kvY7jcvCJlsrxs2sjMIZjyjkVyrox6KW3PlqVuTHGqvNiqyjQidnkkmKYTSZpSeXNVvinEO9zGmooToJT2pG3+iiPwOp+QAIzsxWTQ6G907TTL3Ok+LCZGRIUzmUkH9nFqJHmx23KEyKaDGsSqwVSS/eLhy2onxdMs2XJG2CMbMK9sIGgDKygzMqeMY7sKM+FQDlVQ88gaiwxzwnj7DHxJPMk8yfUmuLs6xK8ulRWZyAqgszHkABkk/CrD2E4O0cTXEqlZrjDaTzjiXPdRHyIDMzD7UjDoKr/AAPhXz248QzbW7gyeUsykMsXqqHDP66F+0K0it2GFfUyE5eAooorQTCiiigAooooAK8dAQQRkHYg8iDXtFAGccS4UeHyBN/mrnEL/wBSxO0Dn7JP7Nv3DuF1O45MjB88gjmCORHr/wC45Grte2STRtHKodHBVlYZBB5gis94nw6SwbEhZ7UkCOdjlo87COc+XRZTz2DYOC2bLj/yRWMvDHd9afOWVH0oVVtMgzqY5XwheTRkA60Jzyxy1VFpcvauI2XYn9iN9ur25ONSdTGcafu8mkllyMHl+WCORBG4I8xXToHz3xZ0IUA5wEKljrwuCr+L9oDyUezvnKyqMx7WNcCeS8bDkhbezMerRGz5V3csPoZFy3hfBDSA76asFpGvDOENKMZjQ9z013Ew0d+QfxYQHki55t4X3EbOTvQIW1rnErhQ8jRaG0o8WNMysQd8ZARsDJyY/tJw8XkMUbyaIo5FPgGuJ9AI0PzlhOnUN9QXryqqndJ6E4+UWb5MeCfNeGwqRh5B3z+eZcFQfcgQfA1bKibXiAZQUIZehUgr8CNqdLfVNu3YyHuaz7iH/wAT23/2b/pPV5W6FZt2nutPHo3HMWE2PxaLgL/Minx9v+hZC3yW3rDiHEopOcjJcj3Skt/ozR/lWlk1mbgWvaOLGy3Fp3fvMaFR/wCQn51ofzijI92ERZmo1U2e4pGW7wCSQAOZJwAPU9KmMQ/aPgcNz3tvMPBOokRhzSaIBGZfXQYjjqFfPM1X+xXGbiAy2d4rEW2NNz/R93jwh3J2OMaeuDgjbeW4rxNJdOgse6bX3gfuoxlWXeXGoqQzexz5ZFMEWZ7gmRhoIDRMyaCrDV3ndQsfESo1B38WFbGoYBZS1QV5H11xNp37pFcA8k3WWQHqc47mHzY4J3Gx2Z9Z8NNsykBGdlbIGQI8lcCMYwsWzajsWIGPsqrHAqae4LDBJeQnIkJUr48j6TGcgDCqRtgZU+vJgEDruSeZPmT/AL46YpaO2Ju+M5OWPM+flt0A6D/EklgsElzN83gOGwDNLjIgjPI77GRsHQv7x2G/Uay3MpgtsahjvZiMxwA77j68hHKP3FsDnfOCcEjtYhFEDjJZmY5eR29p3b6zHz9ABgAAXxYb2ycp+ELcM4ZHbxJDEulEGFHP1JJO5JJJJO5JJPOnVFFbCIUUUUAFFFFABRRRQAUUUUAFcSxBlKsAysCCCMggjBBB5gjpXdFAFC4r2QltfHaAywDnbZ+kjH9gzHxr/ZMdvqnktMbHiiuNSNnBwRuGVhzVlOCjDyIBrS6guO9j4blu83inxgTx4D4HIOCCsq/dcHHTHOoTwqW0PGdEBa6dWpcK3uypyMcuhxtkEfGuryxSSTXKoTCgCVM69eTuZR9XTgaXXG5qPvuG3dr+1j76Mf01upbbzeDd0/c1j3Upw3jyuuqN1ccsqc4Pkccj6Heskoyj2WTT6ELzgTCRO6kVmfUwZSYZWSPTqy8eY33dPaCjek5rq4hHiD8x+1hyNyBnvbfwADOckHlUwl0hOcaSeZUlSffjZvjmu5XLaT3mdDaxkY3CsNyhXI8R2IO4B3xSWkMQ6dpMAkqjYBJ7uZWOAM+y4X8qhuK8GM12t2e+RkQIF7qJ10qxbBInBOckdNjVv4gpkQgpGWPJjpfG4+rImOWetNbrhkDKQttGpyN9EWOfockUKbXQNJle4hbi8mtLxO/HcgPGRFHhw+G8WuYHSR0wD4jUy/aXbOhU3I+lmRN1YqfZ19Qa94dweKOMK9vExAUbJHgYUDA1HlkGnliDHnTFGMsxBARMKTlV+jU5wNsnGa65WcSRGR8TnlzoBxnA7qJnyMA5EsuI+uNx0r2Hgsjy4lZQxXvF70mZ1VSqsVUYiTdl5E41cqly7a2cvgsFBAyfYzjGskD2t/DvgeVeNIv1sv8AiOr8l9kfAUtnRODhqLIjp9Mwzqd/EeXh0PtHHhs50qTgmnVwgYhpMMRyUZ0jPnnd/jt6U0uuKhVLMwVRzYnAA9SdhTO1mmuv+qRF1P8ATyZjgHqGI1S/uKR94VSCctRFeux3e36qpZ2CqoyWJAUAeZOwFJcM4PPe7jXb2x/pSNM0o/slYZjU/wBYwz9leTVPcI7Dxoyy3LfOZVOV1DTFGfOOLJAP32LN5Ecqs1a4YUtsk5/A14bwyK3jWKFAiLyUeu5JJ3ZidyTkknJp1RRVyYUUUUAFFFFABRRRQAUUUUAFFFFABRRRQAUUUUAFQ3F+yFrctrkiAk/rUJjl/wA5GQxHoSR6VM0UAUe57BTpvb3QcdEuEyf87Fpx8UY1Gz8Ovo867QuPtQSpIPykMb/3TWlUVGWCEvA6nJGUnizIPpIriP8AHbzAfxBCp+Brg9q7cc5kX8R0/wClitZrzFR/iR8Nj+6zJv8AnbbHlPGfcwb9KXTjof8AZpNJ/k7ed/5rHitSxXtH8SPyw91/BmscN5J+zs5sfalaOFfiC5f+5Uhbdi7uT9tPFCPsxKZX+EkoVR/mzV6oqkfT414FeSTK9w/sJaxsHZDPINxJO3ekHzVT4Iz+BRVhooq6VdEwoooroBRRRQAUUUUAFFFFABRRRQAUUUUAFFFFABRRRQAUUUUAFFFFABRRRQAUUUUAFFFFABRRRQAUUUUAFFFFABRRRQAUUUUAFFFFABRRRQB//9k=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318" name="Picture 6" descr="http://thebigclockstore.com/wp-content/uploads/2012/09/Waterford-clock-company-nam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3886200"/>
            <a:ext cx="1905000" cy="2971800"/>
          </a:xfrm>
          <a:prstGeom prst="rect">
            <a:avLst/>
          </a:prstGeom>
          <a:noFill/>
        </p:spPr>
      </p:pic>
      <p:pic>
        <p:nvPicPr>
          <p:cNvPr id="13320" name="Picture 8" descr="http://t0.gstatic.com/images?q=tbn:ANd9GcTBE5N44ZZiTAoapIjGcJaw83M2rU4kzlfoVmP6ihCarSz2Gh3V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3895724"/>
            <a:ext cx="2095500" cy="2962276"/>
          </a:xfrm>
          <a:prstGeom prst="rect">
            <a:avLst/>
          </a:prstGeom>
          <a:noFill/>
        </p:spPr>
      </p:pic>
      <p:pic>
        <p:nvPicPr>
          <p:cNvPr id="13322" name="Picture 10" descr="http://d1jqu7g1y74ds1.cloudfront.net/wp-content/uploads/2013/04/the_time_machine_large_01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29400" y="3886200"/>
            <a:ext cx="2143125" cy="2971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SPOILER ALERT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Original perception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91000" cy="452596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Time was originally thought of as a way to measure the order and frequency of events</a:t>
            </a:r>
          </a:p>
          <a:p>
            <a:r>
              <a:rPr lang="en-US" sz="2000" dirty="0" smtClean="0"/>
              <a:t>It had a direction, and our perception of it was correct, universal, and irreversible</a:t>
            </a:r>
          </a:p>
          <a:p>
            <a:r>
              <a:rPr lang="en-US" sz="2000" dirty="0" smtClean="0"/>
              <a:t>At the same time, 3 dimensions were thought of as the absolute only dimensions because we could only freely perceive those</a:t>
            </a:r>
            <a:endParaRPr lang="en-US" sz="2000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6248400" y="3810000"/>
            <a:ext cx="19050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6248400" y="2133600"/>
            <a:ext cx="0" cy="1676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5181600" y="3810000"/>
            <a:ext cx="10668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lowchart: Magnetic Disk 15"/>
          <p:cNvSpPr/>
          <p:nvPr/>
        </p:nvSpPr>
        <p:spPr>
          <a:xfrm>
            <a:off x="6781800" y="2971800"/>
            <a:ext cx="685800" cy="1219200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1800s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91000" cy="452596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During the 1800s, a new theory of dimensionality emerged, although it was impossible for us to properly perceive it, objects existed in four dimensional space</a:t>
            </a:r>
          </a:p>
          <a:p>
            <a:r>
              <a:rPr lang="en-US" sz="2000" dirty="0" smtClean="0"/>
              <a:t>A figure called the </a:t>
            </a:r>
            <a:r>
              <a:rPr lang="en-US" sz="2000" dirty="0" err="1" smtClean="0"/>
              <a:t>tesseract</a:t>
            </a:r>
            <a:r>
              <a:rPr lang="en-US" sz="2000" dirty="0" smtClean="0"/>
              <a:t> was created which drew off of geometric algorithms to show a visualization of a 4 dimensional figure</a:t>
            </a:r>
          </a:p>
          <a:p>
            <a:r>
              <a:rPr lang="en-US" sz="2000" dirty="0" smtClean="0"/>
              <a:t>By the late 1800s, it became fairly well accepted that the fourth dimension was time</a:t>
            </a:r>
            <a:endParaRPr lang="en-US" sz="2000" dirty="0"/>
          </a:p>
        </p:txBody>
      </p:sp>
      <p:pic>
        <p:nvPicPr>
          <p:cNvPr id="1026" name="Picture 2" descr="http://images.unurthed.com/Vandenbroeck-geometry-point-8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685800"/>
            <a:ext cx="990600" cy="990600"/>
          </a:xfrm>
          <a:prstGeom prst="rect">
            <a:avLst/>
          </a:prstGeom>
          <a:noFill/>
        </p:spPr>
      </p:pic>
      <p:pic>
        <p:nvPicPr>
          <p:cNvPr id="1028" name="Picture 4" descr="http://docs.gimp.org/en/images/tutorials/straight-lines-6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53200" y="1676400"/>
            <a:ext cx="1219200" cy="762000"/>
          </a:xfrm>
          <a:prstGeom prst="rect">
            <a:avLst/>
          </a:prstGeom>
          <a:noFill/>
        </p:spPr>
      </p:pic>
      <p:pic>
        <p:nvPicPr>
          <p:cNvPr id="1032" name="Picture 8" descr="http://etc.usf.edu/clipart/40600/40690/pb_sq_40690_lg.gif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29400" y="2438400"/>
            <a:ext cx="1219200" cy="1219200"/>
          </a:xfrm>
          <a:prstGeom prst="rect">
            <a:avLst/>
          </a:prstGeom>
          <a:noFill/>
        </p:spPr>
      </p:pic>
      <p:pic>
        <p:nvPicPr>
          <p:cNvPr id="1034" name="Picture 10" descr="http://upload.wikimedia.org/wikipedia/commons/thumb/5/55/Tesseract.gif/240px-Tesseract.gif">
            <a:hlinkClick r:id="rId8"/>
          </p:cNvPr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553200" y="4953000"/>
            <a:ext cx="1676399" cy="1676400"/>
          </a:xfrm>
          <a:prstGeom prst="rect">
            <a:avLst/>
          </a:prstGeom>
          <a:noFill/>
        </p:spPr>
      </p:pic>
      <p:pic>
        <p:nvPicPr>
          <p:cNvPr id="1036" name="Picture 12" descr="http://upload.wikimedia.org/wikipedia/commons/thumb/e/e7/Necker_cube.svg/220px-Necker_cube.svg.png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553200" y="3657600"/>
            <a:ext cx="1418167" cy="1276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this means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91000" cy="4525963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This means that all of time exists simultaneously, even though we experience it in a particular direction</a:t>
            </a:r>
          </a:p>
          <a:p>
            <a:r>
              <a:rPr lang="en-US" sz="2000" dirty="0" smtClean="0"/>
              <a:t>Events do not occur, they are simply present in the plane of causality</a:t>
            </a:r>
          </a:p>
          <a:p>
            <a:r>
              <a:rPr lang="en-US" sz="2000" dirty="0" smtClean="0"/>
              <a:t>In the late 60s, Kurt Vonnegut wrote a novel called slaughterhouse five with beings who perceived time this way</a:t>
            </a:r>
          </a:p>
          <a:p>
            <a:r>
              <a:rPr lang="en-US" sz="2000" dirty="0" smtClean="0"/>
              <a:t>Later, Alan Moore pursued a similar concept through the character Jon </a:t>
            </a:r>
            <a:r>
              <a:rPr lang="en-US" sz="2000" dirty="0" err="1" smtClean="0"/>
              <a:t>Osterman</a:t>
            </a:r>
            <a:r>
              <a:rPr lang="en-US" sz="2000" dirty="0" smtClean="0"/>
              <a:t> in his graphic novel watchmen</a:t>
            </a:r>
            <a:endParaRPr lang="en-US" sz="2000" dirty="0"/>
          </a:p>
        </p:txBody>
      </p:sp>
      <p:pic>
        <p:nvPicPr>
          <p:cNvPr id="16386" name="Picture 2" descr="http://www.exposureguide.com/images/night-sky-photography-tips/night-sky-photography1-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1371600"/>
            <a:ext cx="4468090" cy="2971800"/>
          </a:xfrm>
          <a:prstGeom prst="rect">
            <a:avLst/>
          </a:prstGeom>
          <a:noFill/>
        </p:spPr>
      </p:pic>
      <p:pic>
        <p:nvPicPr>
          <p:cNvPr id="16388" name="Picture 4" descr="http://media.npr.org/assets/bakertaylor/covers/s/slaughterhouse-five/9780385333849_custom-s6-c30.jpg?t=1312566138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3000" y="4648200"/>
            <a:ext cx="1295400" cy="1984738"/>
          </a:xfrm>
          <a:prstGeom prst="rect">
            <a:avLst/>
          </a:prstGeom>
          <a:noFill/>
        </p:spPr>
      </p:pic>
      <p:pic>
        <p:nvPicPr>
          <p:cNvPr id="16390" name="Picture 6" descr="http://www.dccomics.com/sites/default/files/book-covers/1462_400x600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86600" y="4648200"/>
            <a:ext cx="1320800" cy="198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Then along comes Einstein…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91000" cy="4525963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Then along comes Einstein, just when we have accepted time as an untouchable 4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dimension, and he makes everything even more confusing</a:t>
            </a:r>
          </a:p>
          <a:p>
            <a:r>
              <a:rPr lang="en-US" sz="2000" dirty="0" smtClean="0"/>
              <a:t>According to Einstein, time is different at different velocities and in different gravitational fields</a:t>
            </a:r>
          </a:p>
          <a:p>
            <a:r>
              <a:rPr lang="en-US" sz="2000" dirty="0" smtClean="0"/>
              <a:t>So those things we think we understand are fundamentally linked to concepts out of our reach</a:t>
            </a:r>
          </a:p>
          <a:p>
            <a:r>
              <a:rPr lang="en-US" sz="2000" dirty="0" smtClean="0"/>
              <a:t>Once space and time are united, the original causal model of a four dimensional universe is challenged</a:t>
            </a:r>
            <a:endParaRPr lang="en-US" sz="2000" dirty="0"/>
          </a:p>
        </p:txBody>
      </p:sp>
      <p:pic>
        <p:nvPicPr>
          <p:cNvPr id="17412" name="Picture 4" descr="https://upload.wikimedia.org/wikipedia/commons/thumb/5/50/Albert_Einstein_(Nobel).png/220px-Albert_Einstein_(Nobel)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1447800"/>
            <a:ext cx="3200400" cy="45242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travel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91000" cy="4525963"/>
          </a:xfrm>
        </p:spPr>
        <p:txBody>
          <a:bodyPr>
            <a:normAutofit fontScale="92500"/>
          </a:bodyPr>
          <a:lstStyle/>
          <a:p>
            <a:r>
              <a:rPr lang="en-US" sz="2000" dirty="0" smtClean="0"/>
              <a:t>Although Einstein’s theory of relativity only describes time moving slower or faster, many speculate this could also be applied to going backwards and forwards in time</a:t>
            </a:r>
          </a:p>
          <a:p>
            <a:r>
              <a:rPr lang="en-US" sz="2000" dirty="0" smtClean="0"/>
              <a:t>The way backwards time travel alters our vision of causality leads to two possible conclusions, either going back in time has a huge potential to create paradoxes and causality loops</a:t>
            </a:r>
          </a:p>
          <a:p>
            <a:r>
              <a:rPr lang="en-US" sz="2000" dirty="0" smtClean="0"/>
              <a:t>Or when a paradox is formed, the other time line still exists, but the future you’ve created becomes a parallel universe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334000" y="2362200"/>
            <a:ext cx="533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6019800" y="2362200"/>
            <a:ext cx="1219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6553200" y="2362200"/>
            <a:ext cx="6858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5943600" y="2438400"/>
            <a:ext cx="5334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410200" y="4114800"/>
            <a:ext cx="1905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6477000" y="4191000"/>
            <a:ext cx="8382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6096000" y="4114800"/>
            <a:ext cx="3810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6096000" y="3581400"/>
            <a:ext cx="5334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6705600" y="3581400"/>
            <a:ext cx="1295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fiction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91000" cy="452596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The first type is seen in movie such as the terminator, in which time travel is along the same path and a causality loop is formed</a:t>
            </a:r>
          </a:p>
          <a:p>
            <a:r>
              <a:rPr lang="en-US" sz="2000" dirty="0" smtClean="0"/>
              <a:t>The second is seen in the movie back to the future two, in which changes are made to the past, and a parallel future splits off</a:t>
            </a:r>
          </a:p>
          <a:p>
            <a:r>
              <a:rPr lang="en-US" sz="2000" dirty="0" smtClean="0"/>
              <a:t>The second concept, though less popular, makes more logical sense, and its necessitation for parallel universes can be applied in reverse as in the lathe of heaven by </a:t>
            </a:r>
            <a:r>
              <a:rPr lang="en-US" sz="2000" dirty="0" err="1" smtClean="0"/>
              <a:t>ursula</a:t>
            </a:r>
            <a:r>
              <a:rPr lang="en-US" sz="2000" dirty="0" smtClean="0"/>
              <a:t> k. </a:t>
            </a:r>
            <a:r>
              <a:rPr lang="en-US" sz="2000" dirty="0" err="1" smtClean="0"/>
              <a:t>leguin</a:t>
            </a:r>
            <a:endParaRPr lang="en-US" sz="2000" dirty="0"/>
          </a:p>
        </p:txBody>
      </p:sp>
      <p:pic>
        <p:nvPicPr>
          <p:cNvPr id="19458" name="Picture 2" descr="http://images4.fanpop.com/image/photos/24500000/The-Terminator-terminator-24509187-1920-1080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1524000"/>
            <a:ext cx="3124200" cy="1756595"/>
          </a:xfrm>
          <a:prstGeom prst="rect">
            <a:avLst/>
          </a:prstGeom>
          <a:noFill/>
        </p:spPr>
      </p:pic>
      <p:pic>
        <p:nvPicPr>
          <p:cNvPr id="19460" name="Picture 4" descr="http://www.scififx.com/wp-content/uploads/2013/04/back-to-the-future-delorean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800" y="3276600"/>
            <a:ext cx="3124200" cy="1756596"/>
          </a:xfrm>
          <a:prstGeom prst="rect">
            <a:avLst/>
          </a:prstGeom>
          <a:noFill/>
        </p:spPr>
      </p:pic>
      <p:pic>
        <p:nvPicPr>
          <p:cNvPr id="19462" name="Picture 6" descr="http://www.ursulakleguin.com/Covers/LatheOfHeaven-200805Reprint_600H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72200" y="5106760"/>
            <a:ext cx="1143000" cy="1751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467</Words>
  <Application>Microsoft Office PowerPoint</Application>
  <PresentationFormat>On-screen Show (4:3)</PresentationFormat>
  <Paragraphs>28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Changing perceptions of time with and prior to relativity and time speculations in science fiction</vt:lpstr>
      <vt:lpstr>SPOILER ALERT</vt:lpstr>
      <vt:lpstr>Original perception</vt:lpstr>
      <vt:lpstr>1800s</vt:lpstr>
      <vt:lpstr>What this means</vt:lpstr>
      <vt:lpstr>Then along comes Einstein…</vt:lpstr>
      <vt:lpstr>Time travel</vt:lpstr>
      <vt:lpstr>In fiction</vt:lpstr>
    </vt:vector>
  </TitlesOfParts>
  <Company>University of Connecticut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Devin Paul Kalish</dc:creator>
  <cp:lastModifiedBy>Devin Paul Kalish</cp:lastModifiedBy>
  <cp:revision>48</cp:revision>
  <dcterms:created xsi:type="dcterms:W3CDTF">2013-07-04T13:15:35Z</dcterms:created>
  <dcterms:modified xsi:type="dcterms:W3CDTF">2013-07-09T19:14:16Z</dcterms:modified>
</cp:coreProperties>
</file>