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0" r:id="rId5"/>
    <p:sldId id="261" r:id="rId6"/>
    <p:sldId id="264" r:id="rId7"/>
    <p:sldId id="263" r:id="rId8"/>
    <p:sldId id="262" r:id="rId9"/>
    <p:sldId id="273" r:id="rId10"/>
    <p:sldId id="265" r:id="rId11"/>
    <p:sldId id="268" r:id="rId12"/>
    <p:sldId id="274" r:id="rId13"/>
    <p:sldId id="266" r:id="rId14"/>
    <p:sldId id="275"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1656"/>
    <a:srgbClr val="142362"/>
    <a:srgbClr val="233DA9"/>
    <a:srgbClr val="1C3188"/>
    <a:srgbClr val="0D174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223" autoAdjust="0"/>
  </p:normalViewPr>
  <p:slideViewPr>
    <p:cSldViewPr>
      <p:cViewPr>
        <p:scale>
          <a:sx n="60" d="100"/>
          <a:sy n="60" d="100"/>
        </p:scale>
        <p:origin x="-786" y="2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38148D-8307-4A29-835F-14B5377F5817}" type="datetimeFigureOut">
              <a:rPr lang="en-US" smtClean="0"/>
              <a:pPr/>
              <a:t>7/12/2013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4B0FF3-686D-400D-88FA-391410C292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4B0FF3-686D-400D-88FA-391410C292AA}"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A70530-6BD4-485D-AAC6-234F696C3E1F}" type="datetimeFigureOut">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70530-6BD4-485D-AAC6-234F696C3E1F}" type="datetimeFigureOut">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A70530-6BD4-485D-AAC6-234F696C3E1F}" type="datetimeFigureOut">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A70530-6BD4-485D-AAC6-234F696C3E1F}" type="datetimeFigureOut">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A70530-6BD4-485D-AAC6-234F696C3E1F}" type="datetimeFigureOut">
              <a:rPr lang="en-US" smtClean="0"/>
              <a:pPr/>
              <a:t>7/12/2013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A70530-6BD4-485D-AAC6-234F696C3E1F}" type="datetimeFigureOut">
              <a:rPr lang="en-US" smtClean="0"/>
              <a:pPr/>
              <a:t>7/12/2013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70530-6BD4-485D-AAC6-234F696C3E1F}" type="datetimeFigureOut">
              <a:rPr lang="en-US" smtClean="0"/>
              <a:pPr/>
              <a:t>7/12/2013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70530-6BD4-485D-AAC6-234F696C3E1F}" type="datetimeFigureOut">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70530-6BD4-485D-AAC6-234F696C3E1F}" type="datetimeFigureOut">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70530-6BD4-485D-AAC6-234F696C3E1F}" type="datetimeFigureOut">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70530-6BD4-485D-AAC6-234F696C3E1F}" type="datetimeFigureOut">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DB395-998C-4858-A190-2E4D01B75A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33DA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70530-6BD4-485D-AAC6-234F696C3E1F}" type="datetimeFigureOut">
              <a:rPr lang="en-US" smtClean="0"/>
              <a:pPr/>
              <a:t>7/12/2013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DB395-998C-4858-A190-2E4D01B75A4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3.wikia.nocookie.net/__cb20121206160461/powerlisting/images/6/6d/Supermassive_black_hole.jpe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685800"/>
            <a:ext cx="7772400" cy="1470025"/>
          </a:xfrm>
        </p:spPr>
        <p:txBody>
          <a:bodyPr>
            <a:normAutofit/>
          </a:bodyPr>
          <a:lstStyle/>
          <a:p>
            <a:r>
              <a:rPr lang="en-US" sz="7200" dirty="0" smtClean="0">
                <a:solidFill>
                  <a:schemeClr val="bg1"/>
                </a:solidFill>
              </a:rPr>
              <a:t>Black Holes</a:t>
            </a:r>
            <a:endParaRPr lang="en-US" sz="7200" dirty="0">
              <a:solidFill>
                <a:schemeClr val="bg1"/>
              </a:solidFill>
            </a:endParaRPr>
          </a:p>
        </p:txBody>
      </p:sp>
      <p:sp>
        <p:nvSpPr>
          <p:cNvPr id="3" name="Subtitle 2"/>
          <p:cNvSpPr>
            <a:spLocks noGrp="1"/>
          </p:cNvSpPr>
          <p:nvPr>
            <p:ph type="subTitle" idx="1"/>
          </p:nvPr>
        </p:nvSpPr>
        <p:spPr>
          <a:xfrm>
            <a:off x="1371600" y="4038600"/>
            <a:ext cx="6400800" cy="1752600"/>
          </a:xfrm>
        </p:spPr>
        <p:txBody>
          <a:bodyPr/>
          <a:lstStyle/>
          <a:p>
            <a:endParaRPr lang="en-US" dirty="0" smtClean="0">
              <a:solidFill>
                <a:schemeClr val="bg1"/>
              </a:solidFill>
            </a:endParaRPr>
          </a:p>
          <a:p>
            <a:r>
              <a:rPr lang="en-US" dirty="0" smtClean="0">
                <a:solidFill>
                  <a:schemeClr val="bg1"/>
                </a:solidFill>
              </a:rPr>
              <a:t>By Irina </a:t>
            </a:r>
            <a:r>
              <a:rPr lang="en-US" dirty="0" err="1" smtClean="0">
                <a:solidFill>
                  <a:schemeClr val="bg1"/>
                </a:solidFill>
              </a:rPr>
              <a:t>Plaks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What is a black hole?</a:t>
            </a:r>
            <a:endParaRPr lang="en-US" dirty="0">
              <a:solidFill>
                <a:schemeClr val="bg1"/>
              </a:solidFill>
            </a:endParaRPr>
          </a:p>
        </p:txBody>
      </p:sp>
      <p:sp>
        <p:nvSpPr>
          <p:cNvPr id="3" name="Content Placeholder 2"/>
          <p:cNvSpPr>
            <a:spLocks noGrp="1"/>
          </p:cNvSpPr>
          <p:nvPr>
            <p:ph idx="1"/>
          </p:nvPr>
        </p:nvSpPr>
        <p:spPr>
          <a:xfrm>
            <a:off x="228600" y="1600200"/>
            <a:ext cx="8458200" cy="4525963"/>
          </a:xfrm>
        </p:spPr>
        <p:txBody>
          <a:bodyPr/>
          <a:lstStyle/>
          <a:p>
            <a:pPr lvl="0">
              <a:buNone/>
            </a:pPr>
            <a:r>
              <a:rPr lang="en-US" dirty="0">
                <a:solidFill>
                  <a:schemeClr val="bg1"/>
                </a:solidFill>
              </a:rPr>
              <a:t> </a:t>
            </a:r>
            <a:r>
              <a:rPr lang="en-US" dirty="0" smtClean="0">
                <a:solidFill>
                  <a:schemeClr val="bg1"/>
                </a:solidFill>
              </a:rPr>
              <a:t>   A </a:t>
            </a:r>
            <a:r>
              <a:rPr lang="en-US" dirty="0">
                <a:solidFill>
                  <a:schemeClr val="bg1"/>
                </a:solidFill>
              </a:rPr>
              <a:t>black hole is a </a:t>
            </a:r>
            <a:r>
              <a:rPr lang="en-US" dirty="0" smtClean="0">
                <a:solidFill>
                  <a:schemeClr val="bg1"/>
                </a:solidFill>
              </a:rPr>
              <a:t>region in </a:t>
            </a:r>
            <a:r>
              <a:rPr lang="en-US" dirty="0" err="1" smtClean="0">
                <a:solidFill>
                  <a:schemeClr val="bg1"/>
                </a:solidFill>
              </a:rPr>
              <a:t>spacetime</a:t>
            </a:r>
            <a:r>
              <a:rPr lang="en-US" dirty="0" smtClean="0">
                <a:solidFill>
                  <a:schemeClr val="bg1"/>
                </a:solidFill>
              </a:rPr>
              <a:t> where </a:t>
            </a:r>
            <a:r>
              <a:rPr lang="en-US" dirty="0">
                <a:solidFill>
                  <a:schemeClr val="bg1"/>
                </a:solidFill>
              </a:rPr>
              <a:t>the gravitational field is so strong that </a:t>
            </a:r>
            <a:r>
              <a:rPr lang="en-US" dirty="0" smtClean="0">
                <a:solidFill>
                  <a:schemeClr val="bg1"/>
                </a:solidFill>
              </a:rPr>
              <a:t>nothing, not even light, can escape it.</a:t>
            </a:r>
            <a:endParaRPr lang="en-US" dirty="0">
              <a:solidFill>
                <a:schemeClr val="bg1"/>
              </a:solidFill>
            </a:endParaRPr>
          </a:p>
          <a:p>
            <a:endParaRPr lang="en-US" dirty="0"/>
          </a:p>
        </p:txBody>
      </p:sp>
      <p:pic>
        <p:nvPicPr>
          <p:cNvPr id="24578" name="Picture 2" descr="http://abyss.uoregon.edu/~js/images/black_hole_image.jpg"/>
          <p:cNvPicPr>
            <a:picLocks noChangeAspect="1" noChangeArrowheads="1"/>
          </p:cNvPicPr>
          <p:nvPr/>
        </p:nvPicPr>
        <p:blipFill>
          <a:blip r:embed="rId2"/>
          <a:srcRect/>
          <a:stretch>
            <a:fillRect/>
          </a:stretch>
        </p:blipFill>
        <p:spPr bwMode="auto">
          <a:xfrm>
            <a:off x="1905000" y="3200400"/>
            <a:ext cx="5181601" cy="345871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 calcmode="lin" valueType="num">
                                      <p:cBhvr additive="base">
                                        <p:cTn id="12" dur="500" fill="hold"/>
                                        <p:tgtEl>
                                          <p:spTgt spid="24578"/>
                                        </p:tgtEl>
                                        <p:attrNameLst>
                                          <p:attrName>ppt_x</p:attrName>
                                        </p:attrNameLst>
                                      </p:cBhvr>
                                      <p:tavLst>
                                        <p:tav tm="0">
                                          <p:val>
                                            <p:strVal val="#ppt_x"/>
                                          </p:val>
                                        </p:tav>
                                        <p:tav tm="100000">
                                          <p:val>
                                            <p:strVal val="#ppt_x"/>
                                          </p:val>
                                        </p:tav>
                                      </p:tavLst>
                                    </p:anim>
                                    <p:anim calcmode="lin" valueType="num">
                                      <p:cBhvr additive="base">
                                        <p:cTn id="13"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Black Holes and the General Theory of Relativity</a:t>
            </a:r>
            <a:endParaRPr lang="en-US" dirty="0"/>
          </a:p>
        </p:txBody>
      </p:sp>
      <p:sp>
        <p:nvSpPr>
          <p:cNvPr id="3" name="Content Placeholder 2"/>
          <p:cNvSpPr>
            <a:spLocks noGrp="1"/>
          </p:cNvSpPr>
          <p:nvPr>
            <p:ph idx="1"/>
          </p:nvPr>
        </p:nvSpPr>
        <p:spPr/>
        <p:txBody>
          <a:bodyPr>
            <a:normAutofit fontScale="70000" lnSpcReduction="20000"/>
          </a:bodyPr>
          <a:lstStyle/>
          <a:p>
            <a:pPr lvl="0"/>
            <a:r>
              <a:rPr lang="en-US" sz="3400" dirty="0" smtClean="0"/>
              <a:t>The physical properties of black holes can be explained by the general theory of relativity.</a:t>
            </a:r>
          </a:p>
          <a:p>
            <a:pPr lvl="0"/>
            <a:r>
              <a:rPr lang="en-US" sz="3400" dirty="0" smtClean="0"/>
              <a:t>According to general relativity, </a:t>
            </a:r>
            <a:r>
              <a:rPr lang="en-US" sz="3400" dirty="0"/>
              <a:t>matter tends to </a:t>
            </a:r>
            <a:r>
              <a:rPr lang="en-US" sz="3400" dirty="0" smtClean="0"/>
              <a:t>“warp</a:t>
            </a:r>
            <a:r>
              <a:rPr lang="en-US" sz="3400" dirty="0"/>
              <a:t>” or </a:t>
            </a:r>
            <a:r>
              <a:rPr lang="en-US" sz="3400" dirty="0" smtClean="0"/>
              <a:t>curve the space near it.</a:t>
            </a:r>
          </a:p>
          <a:p>
            <a:pPr lvl="0"/>
            <a:r>
              <a:rPr lang="en-US" sz="3400" dirty="0" smtClean="0"/>
              <a:t>The greater the mass, the greater the warping.</a:t>
            </a:r>
            <a:endParaRPr lang="en-US" sz="3400" dirty="0"/>
          </a:p>
          <a:p>
            <a:pPr lvl="0"/>
            <a:r>
              <a:rPr lang="en-US" sz="3400" dirty="0"/>
              <a:t>Objects </a:t>
            </a:r>
            <a:r>
              <a:rPr lang="en-US" sz="3400" dirty="0" smtClean="0"/>
              <a:t>follow </a:t>
            </a:r>
            <a:r>
              <a:rPr lang="en-US" sz="3400" dirty="0"/>
              <a:t>the curvature off space produced by a nearby massive object. </a:t>
            </a:r>
          </a:p>
          <a:p>
            <a:pPr lvl="0"/>
            <a:r>
              <a:rPr lang="en-US" sz="3400" dirty="0"/>
              <a:t>Near a black hole, the gravitational field becomes </a:t>
            </a:r>
            <a:r>
              <a:rPr lang="en-US" sz="3400" dirty="0" smtClean="0"/>
              <a:t>so strong, and </a:t>
            </a:r>
            <a:r>
              <a:rPr lang="en-US" sz="3400" dirty="0"/>
              <a:t>the curvature of space is so </a:t>
            </a:r>
            <a:r>
              <a:rPr lang="en-US" sz="3400" dirty="0" smtClean="0"/>
              <a:t>great, </a:t>
            </a:r>
            <a:r>
              <a:rPr lang="en-US" sz="3400" dirty="0"/>
              <a:t>that space “folds over” on itself, causing </a:t>
            </a:r>
            <a:r>
              <a:rPr lang="en-US" sz="3400" dirty="0" smtClean="0"/>
              <a:t>objects </a:t>
            </a:r>
            <a:r>
              <a:rPr lang="en-US" sz="3400" dirty="0"/>
              <a:t>within to become trapped</a:t>
            </a:r>
            <a:r>
              <a:rPr lang="en-US" sz="3400" dirty="0" smtClean="0"/>
              <a:t>.</a:t>
            </a:r>
            <a:endParaRPr lang="en-US" sz="3400" dirty="0"/>
          </a:p>
          <a:p>
            <a:pPr lvl="0"/>
            <a:r>
              <a:rPr lang="en-US" sz="3400" dirty="0"/>
              <a:t>Information slows down while moving towards the black hole, and is lost in the black hole</a:t>
            </a:r>
            <a:r>
              <a:rPr lang="en-US" sz="3400" dirty="0" smtClean="0"/>
              <a:t>.</a:t>
            </a:r>
            <a:endParaRPr lang="en-US" sz="3400" dirty="0"/>
          </a:p>
          <a:p>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srcRect/>
          <a:stretch>
            <a:fillRect/>
          </a:stretch>
        </p:blipFill>
        <p:spPr bwMode="auto">
          <a:xfrm>
            <a:off x="2590800" y="3962400"/>
            <a:ext cx="3848100" cy="2686050"/>
          </a:xfrm>
          <a:prstGeom prst="rect">
            <a:avLst/>
          </a:prstGeom>
          <a:noFill/>
          <a:ln w="9525">
            <a:noFill/>
            <a:miter lim="800000"/>
            <a:headEnd/>
            <a:tailEnd/>
          </a:ln>
          <a:effectLst/>
        </p:spPr>
      </p:pic>
      <p:pic>
        <p:nvPicPr>
          <p:cNvPr id="13314" name="Picture 2"/>
          <p:cNvPicPr>
            <a:picLocks noChangeAspect="1" noChangeArrowheads="1"/>
          </p:cNvPicPr>
          <p:nvPr/>
        </p:nvPicPr>
        <p:blipFill>
          <a:blip r:embed="rId3"/>
          <a:srcRect/>
          <a:stretch>
            <a:fillRect/>
          </a:stretch>
        </p:blipFill>
        <p:spPr bwMode="auto">
          <a:xfrm>
            <a:off x="5057775" y="1447800"/>
            <a:ext cx="4086225" cy="2667000"/>
          </a:xfrm>
          <a:prstGeom prst="rect">
            <a:avLst/>
          </a:prstGeom>
          <a:noFill/>
          <a:ln w="9525">
            <a:noFill/>
            <a:miter lim="800000"/>
            <a:headEnd/>
            <a:tailEnd/>
          </a:ln>
          <a:effectLst/>
        </p:spPr>
      </p:pic>
      <p:pic>
        <p:nvPicPr>
          <p:cNvPr id="13313" name="Picture 1"/>
          <p:cNvPicPr>
            <a:picLocks noChangeAspect="1" noChangeArrowheads="1"/>
          </p:cNvPicPr>
          <p:nvPr/>
        </p:nvPicPr>
        <p:blipFill>
          <a:blip r:embed="rId4"/>
          <a:srcRect/>
          <a:stretch>
            <a:fillRect/>
          </a:stretch>
        </p:blipFill>
        <p:spPr bwMode="auto">
          <a:xfrm>
            <a:off x="0" y="1524000"/>
            <a:ext cx="4019550" cy="2514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solidFill>
                  <a:schemeClr val="bg1"/>
                </a:solidFill>
              </a:rPr>
              <a:t>Tidal Forces in a Black Hole</a:t>
            </a:r>
            <a:endParaRPr lang="en-US" dirty="0">
              <a:solidFill>
                <a:schemeClr val="bg1"/>
              </a:solidFill>
            </a:endParaRPr>
          </a:p>
        </p:txBody>
      </p:sp>
      <p:sp>
        <p:nvSpPr>
          <p:cNvPr id="3" name="Content Placeholder 2"/>
          <p:cNvSpPr>
            <a:spLocks noGrp="1"/>
          </p:cNvSpPr>
          <p:nvPr>
            <p:ph idx="1"/>
          </p:nvPr>
        </p:nvSpPr>
        <p:spPr/>
        <p:txBody>
          <a:bodyPr>
            <a:normAutofit fontScale="70000" lnSpcReduction="20000"/>
          </a:bodyPr>
          <a:lstStyle/>
          <a:p>
            <a:pPr lvl="0"/>
            <a:r>
              <a:rPr lang="en-US" sz="3400" dirty="0">
                <a:solidFill>
                  <a:schemeClr val="bg1"/>
                </a:solidFill>
              </a:rPr>
              <a:t>Matter flowing into a black hole is subject to great tidal stress.</a:t>
            </a:r>
          </a:p>
          <a:p>
            <a:pPr lvl="0"/>
            <a:r>
              <a:rPr lang="en-US" sz="3400" dirty="0">
                <a:solidFill>
                  <a:schemeClr val="bg1"/>
                </a:solidFill>
              </a:rPr>
              <a:t>Someone falling into black hole would be stretched enormously in height, </a:t>
            </a:r>
            <a:r>
              <a:rPr lang="en-US" sz="3400" dirty="0" smtClean="0">
                <a:solidFill>
                  <a:schemeClr val="bg1"/>
                </a:solidFill>
              </a:rPr>
              <a:t>and compressed in width.</a:t>
            </a:r>
            <a:endParaRPr lang="en-US" sz="3400" dirty="0">
              <a:solidFill>
                <a:schemeClr val="bg1"/>
              </a:solidFill>
            </a:endParaRPr>
          </a:p>
          <a:p>
            <a:pPr lvl="0"/>
            <a:r>
              <a:rPr lang="en-US" sz="3400" dirty="0">
                <a:solidFill>
                  <a:schemeClr val="bg1"/>
                </a:solidFill>
              </a:rPr>
              <a:t>The person would be torn </a:t>
            </a:r>
            <a:r>
              <a:rPr lang="en-US" sz="3400" dirty="0" smtClean="0">
                <a:solidFill>
                  <a:schemeClr val="bg1"/>
                </a:solidFill>
              </a:rPr>
              <a:t>apart </a:t>
            </a:r>
            <a:r>
              <a:rPr lang="en-US" sz="3400" dirty="0">
                <a:solidFill>
                  <a:schemeClr val="bg1"/>
                </a:solidFill>
              </a:rPr>
              <a:t>before </a:t>
            </a:r>
            <a:r>
              <a:rPr lang="en-US" sz="3400" dirty="0" smtClean="0">
                <a:solidFill>
                  <a:schemeClr val="bg1"/>
                </a:solidFill>
              </a:rPr>
              <a:t>even reaching </a:t>
            </a:r>
            <a:r>
              <a:rPr lang="en-US" sz="3400" dirty="0">
                <a:solidFill>
                  <a:schemeClr val="bg1"/>
                </a:solidFill>
              </a:rPr>
              <a:t>the event horizon because the pull of gravity would be a lot stronger at the person’s feet than at his head. </a:t>
            </a:r>
          </a:p>
          <a:p>
            <a:pPr lvl="0"/>
            <a:r>
              <a:rPr lang="en-US" sz="3400" dirty="0">
                <a:solidFill>
                  <a:schemeClr val="bg1"/>
                </a:solidFill>
              </a:rPr>
              <a:t>The result of everything </a:t>
            </a:r>
            <a:r>
              <a:rPr lang="en-US" sz="3400" dirty="0" smtClean="0">
                <a:solidFill>
                  <a:schemeClr val="bg1"/>
                </a:solidFill>
              </a:rPr>
              <a:t>that falls </a:t>
            </a:r>
            <a:r>
              <a:rPr lang="en-US" sz="3400" dirty="0">
                <a:solidFill>
                  <a:schemeClr val="bg1"/>
                </a:solidFill>
              </a:rPr>
              <a:t>into the black hole being stretched and compressed is numerous and violent collisions among </a:t>
            </a:r>
            <a:r>
              <a:rPr lang="en-US" sz="3400" dirty="0" smtClean="0">
                <a:solidFill>
                  <a:schemeClr val="bg1"/>
                </a:solidFill>
              </a:rPr>
              <a:t>the debris</a:t>
            </a:r>
            <a:r>
              <a:rPr lang="en-US" sz="3400" dirty="0">
                <a:solidFill>
                  <a:schemeClr val="bg1"/>
                </a:solidFill>
              </a:rPr>
              <a:t>, </a:t>
            </a:r>
            <a:r>
              <a:rPr lang="en-US" sz="3400" dirty="0" smtClean="0">
                <a:solidFill>
                  <a:schemeClr val="bg1"/>
                </a:solidFill>
              </a:rPr>
              <a:t>which causes </a:t>
            </a:r>
            <a:r>
              <a:rPr lang="en-US" sz="3400" dirty="0">
                <a:solidFill>
                  <a:schemeClr val="bg1"/>
                </a:solidFill>
              </a:rPr>
              <a:t>a lot of frictional heating of the matter. </a:t>
            </a:r>
          </a:p>
          <a:p>
            <a:pPr lvl="0"/>
            <a:r>
              <a:rPr lang="en-US" sz="3400" dirty="0" smtClean="0">
                <a:solidFill>
                  <a:schemeClr val="bg1"/>
                </a:solidFill>
              </a:rPr>
              <a:t>The debris </a:t>
            </a:r>
            <a:r>
              <a:rPr lang="en-US" sz="3400" dirty="0">
                <a:solidFill>
                  <a:schemeClr val="bg1"/>
                </a:solidFill>
              </a:rPr>
              <a:t>is </a:t>
            </a:r>
            <a:r>
              <a:rPr lang="en-US" sz="3400" dirty="0" smtClean="0">
                <a:solidFill>
                  <a:schemeClr val="bg1"/>
                </a:solidFill>
              </a:rPr>
              <a:t>torn </a:t>
            </a:r>
            <a:r>
              <a:rPr lang="en-US" sz="3400" dirty="0">
                <a:solidFill>
                  <a:schemeClr val="bg1"/>
                </a:solidFill>
              </a:rPr>
              <a:t>apart and heated to high temperatures as it </a:t>
            </a:r>
            <a:r>
              <a:rPr lang="en-US" sz="3400" dirty="0" smtClean="0">
                <a:solidFill>
                  <a:schemeClr val="bg1"/>
                </a:solidFill>
              </a:rPr>
              <a:t>falls</a:t>
            </a:r>
            <a:r>
              <a:rPr lang="en-US" sz="3400" dirty="0" smtClean="0">
                <a:solidFill>
                  <a:schemeClr val="bg1"/>
                </a:solidFill>
              </a:rPr>
              <a:t> </a:t>
            </a:r>
            <a:r>
              <a:rPr lang="en-US" sz="3400" dirty="0">
                <a:solidFill>
                  <a:schemeClr val="bg1"/>
                </a:solidFill>
              </a:rPr>
              <a:t>into the black hole.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Tidal Forces in a Black Hole</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smtClean="0"/>
              <a:t>The falling matter reaches such high temperatures that it emits radiation.</a:t>
            </a:r>
          </a:p>
          <a:p>
            <a:pPr lvl="0"/>
            <a:r>
              <a:rPr lang="en-US" dirty="0" smtClean="0"/>
              <a:t>For a black hole with a mass similar to that of the sun, the energy emitted is expected to be in the form of X- rays.</a:t>
            </a:r>
          </a:p>
          <a:p>
            <a:pPr lvl="0"/>
            <a:r>
              <a:rPr lang="en-US" dirty="0" smtClean="0"/>
              <a:t>The gravitational energy of matter outside the black hole is converted into heat </a:t>
            </a:r>
            <a:r>
              <a:rPr lang="en-US" dirty="0" smtClean="0"/>
              <a:t>as </a:t>
            </a:r>
            <a:r>
              <a:rPr lang="en-US" dirty="0" smtClean="0"/>
              <a:t>the </a:t>
            </a:r>
            <a:r>
              <a:rPr lang="en-US" dirty="0" smtClean="0"/>
              <a:t>matter falls towards the black hole.</a:t>
            </a:r>
          </a:p>
          <a:p>
            <a:pPr lvl="0"/>
            <a:r>
              <a:rPr lang="en-US" dirty="0" smtClean="0"/>
              <a:t>This makes the region surrounding a black hole a source of energy.</a:t>
            </a:r>
          </a:p>
          <a:p>
            <a:pPr lvl="0"/>
            <a:r>
              <a:rPr lang="en-US" dirty="0" smtClean="0"/>
              <a:t>Once the matter falls below the event horizon, its radiation is no longer detectable.</a:t>
            </a:r>
          </a:p>
          <a:p>
            <a:endParaRPr lang="en-US"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a:t>
            </a:r>
            <a:r>
              <a:rPr lang="en-US" dirty="0" err="1" smtClean="0"/>
              <a:t>Redshift</a:t>
            </a:r>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Let’s suppose a spaceship sent a light-emitting probe or a robot into a black hole, and the people on the spaceship measured the </a:t>
            </a:r>
            <a:r>
              <a:rPr lang="en-US" dirty="0"/>
              <a:t>frequency of the light </a:t>
            </a:r>
            <a:r>
              <a:rPr lang="en-US" dirty="0" smtClean="0"/>
              <a:t>received.</a:t>
            </a:r>
            <a:endParaRPr lang="en-US" dirty="0"/>
          </a:p>
          <a:p>
            <a:pPr lvl="0"/>
            <a:r>
              <a:rPr lang="en-US" dirty="0" smtClean="0"/>
              <a:t>They </a:t>
            </a:r>
            <a:r>
              <a:rPr lang="en-US" dirty="0"/>
              <a:t>would find that that the </a:t>
            </a:r>
            <a:r>
              <a:rPr lang="en-US" dirty="0" smtClean="0"/>
              <a:t>light </a:t>
            </a:r>
            <a:r>
              <a:rPr lang="en-US" dirty="0"/>
              <a:t>would become more and more </a:t>
            </a:r>
            <a:r>
              <a:rPr lang="en-US" dirty="0" err="1"/>
              <a:t>redshifted</a:t>
            </a:r>
            <a:r>
              <a:rPr lang="en-US" dirty="0"/>
              <a:t> as the </a:t>
            </a:r>
            <a:r>
              <a:rPr lang="en-US" dirty="0" smtClean="0"/>
              <a:t>probe </a:t>
            </a:r>
            <a:r>
              <a:rPr lang="en-US" dirty="0"/>
              <a:t>neared the event horizon.</a:t>
            </a:r>
          </a:p>
          <a:p>
            <a:pPr lvl="0"/>
            <a:r>
              <a:rPr lang="en-US" dirty="0" smtClean="0"/>
              <a:t>The </a:t>
            </a:r>
            <a:r>
              <a:rPr lang="en-US" dirty="0" err="1" smtClean="0"/>
              <a:t>redshift</a:t>
            </a:r>
            <a:r>
              <a:rPr lang="en-US" dirty="0" smtClean="0"/>
              <a:t> is caused by </a:t>
            </a:r>
            <a:r>
              <a:rPr lang="en-US" dirty="0"/>
              <a:t>the black hole’s gravitational </a:t>
            </a:r>
            <a:r>
              <a:rPr lang="en-US" dirty="0" smtClean="0"/>
              <a:t>field.</a:t>
            </a:r>
          </a:p>
          <a:p>
            <a:pPr lvl="0"/>
            <a:r>
              <a:rPr lang="en-US" dirty="0" smtClean="0"/>
              <a:t>This was predicted </a:t>
            </a:r>
            <a:r>
              <a:rPr lang="en-US" dirty="0"/>
              <a:t>by Einstein’s general theory of relativity and </a:t>
            </a:r>
            <a:r>
              <a:rPr lang="en-US" dirty="0" smtClean="0"/>
              <a:t>is known </a:t>
            </a:r>
            <a:r>
              <a:rPr lang="en-US" dirty="0"/>
              <a:t>as the gravitational </a:t>
            </a:r>
            <a:r>
              <a:rPr lang="en-US" dirty="0" err="1"/>
              <a:t>redshift</a:t>
            </a:r>
            <a:r>
              <a:rPr lang="en-US" dirty="0"/>
              <a:t>.</a:t>
            </a:r>
          </a:p>
          <a:p>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a:t>
            </a:r>
            <a:r>
              <a:rPr lang="en-US" dirty="0" err="1" smtClean="0"/>
              <a:t>Redshift</a:t>
            </a:r>
            <a:endParaRPr lang="en-US" dirty="0"/>
          </a:p>
        </p:txBody>
      </p:sp>
      <p:sp>
        <p:nvSpPr>
          <p:cNvPr id="3" name="Content Placeholder 2"/>
          <p:cNvSpPr>
            <a:spLocks noGrp="1"/>
          </p:cNvSpPr>
          <p:nvPr>
            <p:ph idx="1"/>
          </p:nvPr>
        </p:nvSpPr>
        <p:spPr>
          <a:xfrm>
            <a:off x="457200" y="1600200"/>
            <a:ext cx="8229600" cy="4525963"/>
          </a:xfrm>
        </p:spPr>
        <p:txBody>
          <a:bodyPr>
            <a:normAutofit lnSpcReduction="10000"/>
          </a:bodyPr>
          <a:lstStyle/>
          <a:p>
            <a:pPr lvl="0"/>
            <a:r>
              <a:rPr lang="en-US" dirty="0"/>
              <a:t>E</a:t>
            </a:r>
            <a:r>
              <a:rPr lang="en-US" dirty="0" smtClean="0"/>
              <a:t>xplanation of the </a:t>
            </a:r>
            <a:r>
              <a:rPr lang="en-US" dirty="0" err="1" smtClean="0"/>
              <a:t>redshift</a:t>
            </a:r>
            <a:r>
              <a:rPr lang="en-US" dirty="0" smtClean="0"/>
              <a:t>:</a:t>
            </a:r>
          </a:p>
          <a:p>
            <a:pPr lvl="1"/>
            <a:r>
              <a:rPr lang="en-US" dirty="0" smtClean="0"/>
              <a:t>According to general relativity, photons are attracted by gravity.</a:t>
            </a:r>
          </a:p>
          <a:p>
            <a:pPr lvl="1"/>
            <a:r>
              <a:rPr lang="en-US" dirty="0" smtClean="0"/>
              <a:t>As a result, photons have to use energy in order to escape from a source of gravity.</a:t>
            </a:r>
          </a:p>
          <a:p>
            <a:pPr lvl="1"/>
            <a:r>
              <a:rPr lang="en-US" dirty="0" smtClean="0"/>
              <a:t>The photons don’t slow down, they just lose energy.</a:t>
            </a:r>
          </a:p>
          <a:p>
            <a:pPr lvl="1"/>
            <a:r>
              <a:rPr lang="en-US" dirty="0" smtClean="0"/>
              <a:t>Because a photon’s energy is proportional to its frequency, as light loses energy,  its frequency is also reduced.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a:t>
            </a:r>
            <a:r>
              <a:rPr lang="en-US" dirty="0" err="1" smtClean="0"/>
              <a:t>Redshift</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From the point of view of the spaceship, a green light sent by the probe would become yellow, and then red as the probe nears the black hole.</a:t>
            </a:r>
          </a:p>
          <a:p>
            <a:pPr lvl="0"/>
            <a:r>
              <a:rPr lang="en-US" dirty="0" smtClean="0"/>
              <a:t>From the probe’s perspective, the light would stay green.</a:t>
            </a:r>
          </a:p>
          <a:p>
            <a:pPr lvl="0"/>
            <a:r>
              <a:rPr lang="en-US" dirty="0" smtClean="0"/>
              <a:t>As the probe got closer to the event horizon, the radiation from its light source would no longer be visible light.</a:t>
            </a:r>
          </a:p>
          <a:p>
            <a:pPr lvl="0"/>
            <a:r>
              <a:rPr lang="en-US" dirty="0" smtClean="0"/>
              <a:t>The radiation reaching the orbiting spacecraft would be lengthened so much that it would be in the form of infrared and radio waves.</a:t>
            </a:r>
          </a:p>
          <a:p>
            <a:pPr lvl="0"/>
            <a:r>
              <a:rPr lang="en-US" dirty="0" smtClean="0"/>
              <a:t>Even closer to the event horizon, the radiation originally emitted as visible light from the probe would be shifted to wavelengths even longer than conventional radio waves by the time it reached the spaceship.</a:t>
            </a:r>
          </a:p>
          <a:p>
            <a:pPr>
              <a:buNone/>
            </a:pP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1165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scienceblogs.com/startswithabang/files/2009/08/grav_z.jpg"/>
          <p:cNvPicPr>
            <a:picLocks noChangeAspect="1" noChangeArrowheads="1"/>
          </p:cNvPicPr>
          <p:nvPr/>
        </p:nvPicPr>
        <p:blipFill>
          <a:blip r:embed="rId2"/>
          <a:srcRect/>
          <a:stretch>
            <a:fillRect/>
          </a:stretch>
        </p:blipFill>
        <p:spPr bwMode="auto">
          <a:xfrm>
            <a:off x="1295400" y="0"/>
            <a:ext cx="6705600" cy="704676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a:t>
            </a:r>
            <a:r>
              <a:rPr lang="en-US" dirty="0" err="1"/>
              <a:t>R</a:t>
            </a:r>
            <a:r>
              <a:rPr lang="en-US" dirty="0" err="1" smtClean="0"/>
              <a:t>edshift</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Light emitted from the event horizon would be gravitationally </a:t>
            </a:r>
            <a:r>
              <a:rPr lang="en-US" dirty="0" err="1" smtClean="0"/>
              <a:t>redshifted</a:t>
            </a:r>
            <a:r>
              <a:rPr lang="en-US" dirty="0" smtClean="0"/>
              <a:t> to infinitely long wavelengths. Each photon would use all its energy trying to escape from the edge of the black hole.</a:t>
            </a:r>
          </a:p>
          <a:p>
            <a:pPr lvl="0"/>
            <a:r>
              <a:rPr lang="en-US" dirty="0" smtClean="0"/>
              <a:t>What was once light would have no energy left by the time it reached the spaceship.</a:t>
            </a:r>
          </a:p>
          <a:p>
            <a:pPr lvl="0"/>
            <a:r>
              <a:rPr lang="en-US" dirty="0" smtClean="0"/>
              <a:t>Theoretically, this radiation would still reach it, still moving at the speed of light, but with zero energy.</a:t>
            </a:r>
          </a:p>
          <a:p>
            <a:pPr lvl="0"/>
            <a:r>
              <a:rPr lang="en-US" dirty="0" smtClean="0"/>
              <a:t>The light radiation originally emitted would be </a:t>
            </a:r>
            <a:r>
              <a:rPr lang="en-US" dirty="0" err="1" smtClean="0"/>
              <a:t>redshifted</a:t>
            </a:r>
            <a:r>
              <a:rPr lang="en-US" dirty="0" smtClean="0"/>
              <a:t> beyond perception.</a:t>
            </a:r>
          </a:p>
          <a:p>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Holes in Binary Systems</a:t>
            </a:r>
            <a:endParaRPr lang="en-US" dirty="0"/>
          </a:p>
        </p:txBody>
      </p:sp>
      <p:sp>
        <p:nvSpPr>
          <p:cNvPr id="3" name="Content Placeholder 2"/>
          <p:cNvSpPr>
            <a:spLocks noGrp="1"/>
          </p:cNvSpPr>
          <p:nvPr>
            <p:ph idx="1"/>
          </p:nvPr>
        </p:nvSpPr>
        <p:spPr/>
        <p:txBody>
          <a:bodyPr>
            <a:normAutofit fontScale="70000" lnSpcReduction="20000"/>
          </a:bodyPr>
          <a:lstStyle/>
          <a:p>
            <a:pPr lvl="0"/>
            <a:r>
              <a:rPr lang="en-US" sz="3400" dirty="0" smtClean="0"/>
              <a:t>There are some </a:t>
            </a:r>
            <a:r>
              <a:rPr lang="en-US" sz="3400" dirty="0"/>
              <a:t>binary systems </a:t>
            </a:r>
            <a:r>
              <a:rPr lang="en-US" sz="3400" dirty="0" smtClean="0"/>
              <a:t> (a system with two object so close together that each other’s gravity causes them to orbit around a common place) that </a:t>
            </a:r>
            <a:r>
              <a:rPr lang="en-US" sz="3400" dirty="0"/>
              <a:t>suggest one of the </a:t>
            </a:r>
            <a:r>
              <a:rPr lang="en-US" sz="3400" dirty="0" smtClean="0"/>
              <a:t>two members </a:t>
            </a:r>
            <a:r>
              <a:rPr lang="en-US" sz="3400" dirty="0"/>
              <a:t>may be </a:t>
            </a:r>
            <a:r>
              <a:rPr lang="en-US" sz="3400" dirty="0" smtClean="0"/>
              <a:t>a </a:t>
            </a:r>
            <a:r>
              <a:rPr lang="en-US" sz="3400" dirty="0"/>
              <a:t>black </a:t>
            </a:r>
            <a:r>
              <a:rPr lang="en-US" sz="3400" dirty="0" smtClean="0"/>
              <a:t>hole.</a:t>
            </a:r>
            <a:endParaRPr lang="en-US" sz="3400" dirty="0"/>
          </a:p>
          <a:p>
            <a:r>
              <a:rPr lang="en-US" sz="3400" dirty="0" smtClean="0"/>
              <a:t>Some </a:t>
            </a:r>
            <a:r>
              <a:rPr lang="en-US" sz="3400" dirty="0"/>
              <a:t>observations made in the 1970-80’s revealed binary systems in which the invisible member emits large amounts of </a:t>
            </a:r>
            <a:r>
              <a:rPr lang="en-US" sz="3400" dirty="0" smtClean="0"/>
              <a:t>X-rays</a:t>
            </a:r>
            <a:r>
              <a:rPr lang="en-US" sz="3400" dirty="0"/>
              <a:t>.</a:t>
            </a:r>
          </a:p>
          <a:p>
            <a:pPr lvl="0"/>
            <a:r>
              <a:rPr lang="en-US" sz="3400" dirty="0" smtClean="0"/>
              <a:t>The </a:t>
            </a:r>
            <a:r>
              <a:rPr lang="en-US" sz="3400" dirty="0"/>
              <a:t>mass of the emitting object is measured as several solar masses, so it is not a small, dim </a:t>
            </a:r>
            <a:r>
              <a:rPr lang="en-US" sz="3400" dirty="0" smtClean="0"/>
              <a:t>star that can’t be seen. </a:t>
            </a:r>
          </a:p>
          <a:p>
            <a:pPr lvl="0"/>
            <a:r>
              <a:rPr lang="en-US" sz="3400" dirty="0"/>
              <a:t>A</a:t>
            </a:r>
            <a:r>
              <a:rPr lang="en-US" sz="3400" dirty="0" smtClean="0"/>
              <a:t>nd the possibility of it being hidden by debris is also unlikely.</a:t>
            </a:r>
            <a:endParaRPr lang="en-US" sz="3400" dirty="0"/>
          </a:p>
          <a:p>
            <a:pPr lvl="0"/>
            <a:r>
              <a:rPr lang="en-US" sz="3400" dirty="0" smtClean="0"/>
              <a:t>The X-ray </a:t>
            </a:r>
            <a:r>
              <a:rPr lang="en-US" sz="3400" dirty="0"/>
              <a:t>emitting regions can be accretion disks formed as matter drawn from the visible star spirals down onto the </a:t>
            </a:r>
            <a:r>
              <a:rPr lang="en-US" sz="3400" dirty="0" smtClean="0"/>
              <a:t>invisible object. </a:t>
            </a:r>
            <a:endParaRPr lang="en-US" sz="3400"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7652" name="Picture 4" descr="XTE J1550-564 is a binary system in which an evolved star orbits -- and donates matter to -- a black hole estimated at 10 times the sun's mass. Credit: ESO/L. Calçada"/>
          <p:cNvPicPr>
            <a:picLocks noChangeAspect="1" noChangeArrowheads="1"/>
          </p:cNvPicPr>
          <p:nvPr/>
        </p:nvPicPr>
        <p:blipFill>
          <a:blip r:embed="rId2"/>
          <a:srcRect/>
          <a:stretch>
            <a:fillRect/>
          </a:stretch>
        </p:blipFill>
        <p:spPr bwMode="auto">
          <a:xfrm>
            <a:off x="-533400" y="-1"/>
            <a:ext cx="10363200" cy="68974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Black Holes in the Centers of Galaxies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Astronomers </a:t>
            </a:r>
            <a:r>
              <a:rPr lang="en-US" dirty="0"/>
              <a:t>have found that stars and gas near the centers of many galaxies are moving extremely </a:t>
            </a:r>
            <a:r>
              <a:rPr lang="en-US" dirty="0" smtClean="0"/>
              <a:t>rapidly, orbiting </a:t>
            </a:r>
            <a:r>
              <a:rPr lang="en-US" dirty="0"/>
              <a:t>some very massive, unseen object.</a:t>
            </a:r>
          </a:p>
          <a:p>
            <a:pPr lvl="0"/>
            <a:r>
              <a:rPr lang="en-US" dirty="0" smtClean="0"/>
              <a:t>The inferred masses of these objects </a:t>
            </a:r>
            <a:r>
              <a:rPr lang="en-US" dirty="0"/>
              <a:t>range from millions to billions of times the mass of the </a:t>
            </a:r>
            <a:r>
              <a:rPr lang="en-US" dirty="0" smtClean="0"/>
              <a:t>Sun</a:t>
            </a:r>
            <a:r>
              <a:rPr lang="en-US" dirty="0"/>
              <a:t>.</a:t>
            </a:r>
          </a:p>
          <a:p>
            <a:pPr lvl="0"/>
            <a:r>
              <a:rPr lang="en-US" dirty="0" smtClean="0"/>
              <a:t>Intense </a:t>
            </a:r>
            <a:r>
              <a:rPr lang="en-US" dirty="0"/>
              <a:t>energy </a:t>
            </a:r>
            <a:r>
              <a:rPr lang="en-US" dirty="0" smtClean="0"/>
              <a:t>emissions </a:t>
            </a:r>
            <a:r>
              <a:rPr lang="en-US" dirty="0"/>
              <a:t>from the centers of these galaxies, </a:t>
            </a:r>
            <a:r>
              <a:rPr lang="en-US" dirty="0" smtClean="0"/>
              <a:t>and </a:t>
            </a:r>
            <a:r>
              <a:rPr lang="en-US" dirty="0"/>
              <a:t>fluctuations in </a:t>
            </a:r>
            <a:r>
              <a:rPr lang="en-US" dirty="0" smtClean="0"/>
              <a:t>those emissions, </a:t>
            </a:r>
            <a:r>
              <a:rPr lang="en-US" dirty="0"/>
              <a:t>suggest the presence of massive, </a:t>
            </a:r>
            <a:r>
              <a:rPr lang="en-US" dirty="0" smtClean="0"/>
              <a:t>compact objects.</a:t>
            </a:r>
            <a:endParaRPr lang="en-US" dirty="0"/>
          </a:p>
          <a:p>
            <a:pPr lvl="0"/>
            <a:r>
              <a:rPr lang="en-US" dirty="0" smtClean="0"/>
              <a:t>Astronomers believe these to be </a:t>
            </a:r>
            <a:r>
              <a:rPr lang="en-US" dirty="0" err="1" smtClean="0"/>
              <a:t>supermassive</a:t>
            </a:r>
            <a:r>
              <a:rPr lang="en-US" dirty="0" smtClean="0"/>
              <a:t> black holes.</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descr="http://science.psu.edu/alert/images/AshtekarBlackhole.jpg"/>
          <p:cNvPicPr/>
          <p:nvPr/>
        </p:nvPicPr>
        <p:blipFill>
          <a:blip r:embed="rId2" cstate="print"/>
          <a:srcRect/>
          <a:stretch>
            <a:fillRect/>
          </a:stretch>
        </p:blipFill>
        <p:spPr bwMode="auto">
          <a:xfrm>
            <a:off x="-609600" y="0"/>
            <a:ext cx="1028700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a:t>
            </a:r>
            <a:endParaRPr lang="en-US" dirty="0"/>
          </a:p>
        </p:txBody>
      </p:sp>
      <p:sp>
        <p:nvSpPr>
          <p:cNvPr id="3" name="Content Placeholder 2"/>
          <p:cNvSpPr>
            <a:spLocks noGrp="1"/>
          </p:cNvSpPr>
          <p:nvPr>
            <p:ph idx="1"/>
          </p:nvPr>
        </p:nvSpPr>
        <p:spPr/>
        <p:txBody>
          <a:bodyPr>
            <a:normAutofit lnSpcReduction="10000"/>
          </a:bodyPr>
          <a:lstStyle/>
          <a:p>
            <a:r>
              <a:rPr lang="en-US" dirty="0" err="1" smtClean="0"/>
              <a:t>Ergosphere</a:t>
            </a:r>
            <a:r>
              <a:rPr lang="en-US" dirty="0" smtClean="0"/>
              <a:t> - a </a:t>
            </a:r>
            <a:r>
              <a:rPr lang="en-US" dirty="0"/>
              <a:t>region outside the event horizon, where gravitational forces start to influence </a:t>
            </a:r>
            <a:r>
              <a:rPr lang="en-US" dirty="0" smtClean="0"/>
              <a:t>objects’ </a:t>
            </a:r>
            <a:r>
              <a:rPr lang="en-US" dirty="0"/>
              <a:t>movements. Objects here can no longer remain stationary in space.</a:t>
            </a:r>
            <a:endParaRPr lang="en-US" dirty="0" smtClean="0"/>
          </a:p>
          <a:p>
            <a:r>
              <a:rPr lang="en-US" dirty="0" smtClean="0"/>
              <a:t>Photon Sphere - a </a:t>
            </a:r>
            <a:r>
              <a:rPr lang="en-US" dirty="0"/>
              <a:t>location where gravity is so strong that light can travel in circles. Photons orbit the black hole at the distance of the photon sphere. </a:t>
            </a:r>
            <a:r>
              <a:rPr lang="en-US" dirty="0" smtClean="0"/>
              <a:t>(If you look in a mirror, </a:t>
            </a:r>
            <a:r>
              <a:rPr lang="en-US" dirty="0"/>
              <a:t>you can see the back of your </a:t>
            </a:r>
            <a:r>
              <a:rPr lang="en-US" dirty="0" smtClean="0"/>
              <a:t>head).</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Information</a:t>
            </a:r>
            <a:endParaRPr lang="en-US" dirty="0"/>
          </a:p>
        </p:txBody>
      </p:sp>
      <p:sp>
        <p:nvSpPr>
          <p:cNvPr id="3" name="Content Placeholder 2"/>
          <p:cNvSpPr>
            <a:spLocks noGrp="1"/>
          </p:cNvSpPr>
          <p:nvPr>
            <p:ph idx="1"/>
          </p:nvPr>
        </p:nvSpPr>
        <p:spPr/>
        <p:txBody>
          <a:bodyPr/>
          <a:lstStyle/>
          <a:p>
            <a:r>
              <a:rPr lang="en-US" i="1" dirty="0" smtClean="0"/>
              <a:t>Black holes and the Universe </a:t>
            </a:r>
            <a:r>
              <a:rPr lang="en-US" dirty="0" smtClean="0"/>
              <a:t>by Igor </a:t>
            </a:r>
            <a:r>
              <a:rPr lang="en-US" dirty="0" err="1" smtClean="0"/>
              <a:t>Novikov</a:t>
            </a:r>
            <a:endParaRPr lang="en-US" dirty="0" smtClean="0"/>
          </a:p>
          <a:p>
            <a:r>
              <a:rPr lang="en-US" i="1" dirty="0" smtClean="0"/>
              <a:t>Black </a:t>
            </a:r>
            <a:r>
              <a:rPr lang="en-US" i="1" dirty="0"/>
              <a:t>holes : an I</a:t>
            </a:r>
            <a:r>
              <a:rPr lang="en-US" i="1" dirty="0" smtClean="0"/>
              <a:t>ntroduction </a:t>
            </a:r>
            <a:r>
              <a:rPr lang="en-US" dirty="0" smtClean="0"/>
              <a:t>by Derek J. </a:t>
            </a:r>
            <a:r>
              <a:rPr lang="en-US" dirty="0" err="1" smtClean="0"/>
              <a:t>Raine</a:t>
            </a:r>
            <a:endParaRPr lang="en-US" dirty="0" smtClean="0"/>
          </a:p>
          <a:p>
            <a:r>
              <a:rPr lang="en-US" i="1" dirty="0"/>
              <a:t>Introduction to </a:t>
            </a:r>
            <a:r>
              <a:rPr lang="en-US" i="1" dirty="0" smtClean="0"/>
              <a:t>Black Hole </a:t>
            </a:r>
            <a:r>
              <a:rPr lang="en-US" i="1" dirty="0"/>
              <a:t>P</a:t>
            </a:r>
            <a:r>
              <a:rPr lang="en-US" i="1" dirty="0" smtClean="0"/>
              <a:t>hysics </a:t>
            </a:r>
            <a:r>
              <a:rPr lang="en-US" dirty="0" smtClean="0"/>
              <a:t>by V. P. </a:t>
            </a:r>
            <a:r>
              <a:rPr lang="en-US" dirty="0" err="1" smtClean="0"/>
              <a:t>Frolov</a:t>
            </a:r>
            <a:r>
              <a:rPr lang="en-US" dirty="0" smtClean="0"/>
              <a:t> and Andrei </a:t>
            </a:r>
            <a:r>
              <a:rPr lang="en-US" dirty="0" err="1" smtClean="0"/>
              <a:t>Zelnikov</a:t>
            </a:r>
            <a:endParaRPr lang="en-US" dirty="0" smtClean="0"/>
          </a:p>
          <a:p>
            <a:pPr>
              <a:buNone/>
            </a:pP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1792</TotalTime>
  <Words>975</Words>
  <Application>Microsoft Office PowerPoint</Application>
  <PresentationFormat>On-screen Show (4:3)</PresentationFormat>
  <Paragraphs>65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Black Holes</vt:lpstr>
      <vt:lpstr>What is a black hole?</vt:lpstr>
      <vt:lpstr>Black Holes and the General Theory of Relativity</vt:lpstr>
      <vt:lpstr>Tidal Forces in a Black Hole</vt:lpstr>
      <vt:lpstr>Tidal Forces in a Black Hole</vt:lpstr>
      <vt:lpstr>Gravitational Redshift </vt:lpstr>
      <vt:lpstr>Gravitational Redshift</vt:lpstr>
      <vt:lpstr>Gravitational Redshift</vt:lpstr>
      <vt:lpstr>Slide 9</vt:lpstr>
      <vt:lpstr>Gravitational Redshift</vt:lpstr>
      <vt:lpstr>Black Holes in Binary Systems</vt:lpstr>
      <vt:lpstr>Slide 12</vt:lpstr>
      <vt:lpstr>Black Holes in the Centers of Galaxies</vt:lpstr>
      <vt:lpstr>Slide 14</vt:lpstr>
      <vt:lpstr>Terms</vt:lpstr>
      <vt:lpstr>Further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Holes</dc:title>
  <dc:creator>Your User Name</dc:creator>
  <cp:lastModifiedBy>Your User Name</cp:lastModifiedBy>
  <cp:revision>21</cp:revision>
  <dcterms:created xsi:type="dcterms:W3CDTF">2013-07-11T00:58:43Z</dcterms:created>
  <dcterms:modified xsi:type="dcterms:W3CDTF">2013-07-12T15:14:53Z</dcterms:modified>
</cp:coreProperties>
</file>