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png" ContentType="image/png"/>
  <Default Extension="jpeg" ContentType="image/jpeg"/>
  <Default Extension="xml" ContentType="application/xml"/>
  <Override PartName="/ppt/slides/slide9.xml" ContentType="application/vnd.openxmlformats-officedocument.presentationml.slide+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docProps/core.xml" ContentType="application/vnd.openxmlformats-package.core-properties+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Layouts/slideLayout10.xml" ContentType="application/vnd.openxmlformats-officedocument.presentationml.slideLayout+xml"/>
  <Override PartName="/ppt/slides/slide3.xml" ContentType="application/vnd.openxmlformats-officedocument.presentationml.slide+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Override PartName="/ppt/slideLayouts/slideLayout9.xml" ContentType="application/vnd.openxmlformats-officedocument.presentationml.slideLayout+xml"/>
  <Override PartName="/ppt/slides/slide8.xml" ContentType="application/vnd.openxmlformats-officedocument.presentationml.slide+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s/slide6.xml" ContentType="application/vnd.openxmlformats-officedocument.presentationml.slide+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56" r:id="rId2"/>
    <p:sldId id="257" r:id="rId3"/>
    <p:sldId id="264" r:id="rId4"/>
    <p:sldId id="263" r:id="rId5"/>
    <p:sldId id="258" r:id="rId6"/>
    <p:sldId id="259" r:id="rId7"/>
    <p:sldId id="260" r:id="rId8"/>
    <p:sldId id="262" r:id="rId9"/>
    <p:sldId id="261" r:id="rId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94660"/>
  </p:normalViewPr>
  <p:slideViewPr>
    <p:cSldViewPr snapToGrid="0" snapToObjects="1">
      <p:cViewPr varScale="1">
        <p:scale>
          <a:sx n="100" d="100"/>
          <a:sy n="100" d="100"/>
        </p:scale>
        <p:origin x="-584" y="-11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1" Type="http://schemas.openxmlformats.org/officeDocument/2006/relationships/printerSettings" Target="printerSettings/printerSettings1.bin"/><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DC672F-9A86-D048-A10B-4E564EAC3077}" type="datetimeFigureOut">
              <a:rPr lang="en-US" smtClean="0"/>
              <a:pPr/>
              <a:t>7/13/12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8BFB85-E7E1-BE4C-9BE4-E76C75B4AF8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DC672F-9A86-D048-A10B-4E564EAC3077}" type="datetimeFigureOut">
              <a:rPr lang="en-US" smtClean="0"/>
              <a:pPr/>
              <a:t>7/13/12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8BFB85-E7E1-BE4C-9BE4-E76C75B4AF8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DC672F-9A86-D048-A10B-4E564EAC3077}" type="datetimeFigureOut">
              <a:rPr lang="en-US" smtClean="0"/>
              <a:pPr/>
              <a:t>7/13/12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8BFB85-E7E1-BE4C-9BE4-E76C75B4AF8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DC672F-9A86-D048-A10B-4E564EAC3077}" type="datetimeFigureOut">
              <a:rPr lang="en-US" smtClean="0"/>
              <a:pPr/>
              <a:t>7/13/12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8BFB85-E7E1-BE4C-9BE4-E76C75B4AF8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DC672F-9A86-D048-A10B-4E564EAC3077}" type="datetimeFigureOut">
              <a:rPr lang="en-US" smtClean="0"/>
              <a:pPr/>
              <a:t>7/13/12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28BFB85-E7E1-BE4C-9BE4-E76C75B4AF8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DC672F-9A86-D048-A10B-4E564EAC3077}" type="datetimeFigureOut">
              <a:rPr lang="en-US" smtClean="0"/>
              <a:pPr/>
              <a:t>7/13/12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28BFB85-E7E1-BE4C-9BE4-E76C75B4AF8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DC672F-9A86-D048-A10B-4E564EAC3077}" type="datetimeFigureOut">
              <a:rPr lang="en-US" smtClean="0"/>
              <a:pPr/>
              <a:t>7/13/12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28BFB85-E7E1-BE4C-9BE4-E76C75B4AF8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DC672F-9A86-D048-A10B-4E564EAC3077}" type="datetimeFigureOut">
              <a:rPr lang="en-US" smtClean="0"/>
              <a:pPr/>
              <a:t>7/13/12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8BFB85-E7E1-BE4C-9BE4-E76C75B4AF8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DC672F-9A86-D048-A10B-4E564EAC3077}" type="datetimeFigureOut">
              <a:rPr lang="en-US" smtClean="0"/>
              <a:pPr/>
              <a:t>7/13/12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8BFB85-E7E1-BE4C-9BE4-E76C75B4AF8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DC672F-9A86-D048-A10B-4E564EAC3077}" type="datetimeFigureOut">
              <a:rPr lang="en-US" smtClean="0"/>
              <a:pPr/>
              <a:t>7/13/12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8BFB85-E7E1-BE4C-9BE4-E76C75B4AF8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DC672F-9A86-D048-A10B-4E564EAC3077}" type="datetimeFigureOut">
              <a:rPr lang="en-US" smtClean="0"/>
              <a:pPr/>
              <a:t>7/13/12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8BFB85-E7E1-BE4C-9BE4-E76C75B4AF8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DC672F-9A86-D048-A10B-4E564EAC3077}" type="datetimeFigureOut">
              <a:rPr lang="en-US" smtClean="0"/>
              <a:pPr/>
              <a:t>7/13/12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8BFB85-E7E1-BE4C-9BE4-E76C75B4AF8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EPR Paradox, Bell’s inequalities, and its significance</a:t>
            </a:r>
            <a:endParaRPr lang="en-US" dirty="0"/>
          </a:p>
        </p:txBody>
      </p:sp>
      <p:sp>
        <p:nvSpPr>
          <p:cNvPr id="3" name="Subtitle 2"/>
          <p:cNvSpPr>
            <a:spLocks noGrp="1"/>
          </p:cNvSpPr>
          <p:nvPr>
            <p:ph type="subTitle" idx="1"/>
          </p:nvPr>
        </p:nvSpPr>
        <p:spPr/>
        <p:txBody>
          <a:bodyPr/>
          <a:lstStyle/>
          <a:p>
            <a:r>
              <a:rPr lang="en-US" dirty="0" smtClean="0"/>
              <a:t>By: Miles H. Taylor</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EPR Paradox</a:t>
            </a:r>
            <a:endParaRPr lang="en-US" dirty="0"/>
          </a:p>
        </p:txBody>
      </p:sp>
      <p:sp>
        <p:nvSpPr>
          <p:cNvPr id="3" name="Content Placeholder 2"/>
          <p:cNvSpPr>
            <a:spLocks noGrp="1"/>
          </p:cNvSpPr>
          <p:nvPr>
            <p:ph idx="1"/>
          </p:nvPr>
        </p:nvSpPr>
        <p:spPr/>
        <p:txBody>
          <a:bodyPr>
            <a:normAutofit fontScale="47500" lnSpcReduction="20000"/>
          </a:bodyPr>
          <a:lstStyle/>
          <a:p>
            <a:r>
              <a:rPr lang="en-US" dirty="0"/>
              <a:t>In 1935, physicists Albert Einstein, Boris </a:t>
            </a:r>
            <a:r>
              <a:rPr lang="en-US" dirty="0" err="1"/>
              <a:t>Podolsky</a:t>
            </a:r>
            <a:r>
              <a:rPr lang="en-US" dirty="0"/>
              <a:t>, and Nathan Rosen created a thought experiment that was supposed to show a lack of completeness in quantum mechanics, a relatively recent creation at the time. The thought experiment, later called the EPR paradox after the last names of the creators, was based upon a paradox they saw in the quantum entanglement idea of quantum mechanics regarding the fact that one cannot know observables from different sets. They began by imagining two physical systems that interact when created, so that they will be defined by a single quantum state (Blanton). In other words, one must begin by imagining two entangled particles. Even when separated, the two systems will still be described by the same wave function, no matter the distance between them, as they are still entangled. If someone measures an observable, such as the spin if the systems are photons, of one system, it “will immediately determine the measurement of the corresponding observable in the second system” (Blanton). This applies even at distances that special relativity should prohibit. Imagine that the two systems are light-years apart. According to quantum mechanics, measuring an observable in the first system forces the corresponding observable in the other system into a well-defined state immediately, despite the fact that they are not close enough to have an effect on one another. The information between the two has passed much too fast for the distance under the theory of relativity. This left two options for Einstein, </a:t>
            </a:r>
            <a:r>
              <a:rPr lang="en-US" dirty="0" err="1"/>
              <a:t>Podolsky</a:t>
            </a:r>
            <a:r>
              <a:rPr lang="en-US" dirty="0"/>
              <a:t>, and Rosen to reconcile this issue. The first was to accept the statements of quantum mechanics as unquestionable facts, or to accept that quantum mechanics was not complete yet and was still missing pieces of information. The second option meant that there was more information available for the two systems at the beginning, but it was not available because either it could not be known or quantum mechanics was not complete. Using this idea, Einstein, Rosen, and </a:t>
            </a:r>
            <a:r>
              <a:rPr lang="en-US" dirty="0" err="1"/>
              <a:t>Podolsky</a:t>
            </a:r>
            <a:r>
              <a:rPr lang="en-US" dirty="0"/>
              <a:t> proposed that “‘hidden variables’” existed (Blanton). These “‘hidden variables’” were just unknown properties of the systems that “should account for the discrepancy” (Blanton). </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Bohr’s reaction</a:t>
            </a:r>
            <a:endParaRPr lang="en-US" dirty="0"/>
          </a:p>
        </p:txBody>
      </p:sp>
      <p:sp>
        <p:nvSpPr>
          <p:cNvPr id="3" name="Content Placeholder 2"/>
          <p:cNvSpPr>
            <a:spLocks noGrp="1"/>
          </p:cNvSpPr>
          <p:nvPr>
            <p:ph idx="1"/>
          </p:nvPr>
        </p:nvSpPr>
        <p:spPr/>
        <p:txBody>
          <a:bodyPr/>
          <a:lstStyle/>
          <a:p>
            <a:r>
              <a:rPr lang="en-US" dirty="0" smtClean="0"/>
              <a:t>“it is not allowed in quantum mechanics to make the type of reasoning proposed by Einstein, </a:t>
            </a:r>
            <a:r>
              <a:rPr lang="en-US" dirty="0" err="1" smtClean="0"/>
              <a:t>Podolsky</a:t>
            </a:r>
            <a:r>
              <a:rPr lang="en-US" dirty="0" smtClean="0"/>
              <a:t> and Rosen, and more specifically, the notion of element of reality does not make sense for quantum </a:t>
            </a:r>
            <a:r>
              <a:rPr lang="en-US" smtClean="0"/>
              <a:t>mechanical entities"</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descr="EPR PARA.png"/>
          <p:cNvPicPr>
            <a:picLocks noGrp="1" noChangeAspect="1"/>
          </p:cNvPicPr>
          <p:nvPr>
            <p:ph idx="1"/>
          </p:nvPr>
        </p:nvPicPr>
        <p:blipFill>
          <a:blip r:embed="rId2"/>
          <a:srcRect t="-22746" b="-22746"/>
          <a:stretch>
            <a:fillRect/>
          </a:stretch>
        </p:blipFill>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Bell’s Inequalities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Ruled out the local variable theory EPR liked</a:t>
            </a:r>
          </a:p>
          <a:p>
            <a:r>
              <a:rPr lang="en-US" dirty="0"/>
              <a:t>The inequality was thus: Number (A, not B) + Number (B, not C) is greater than or equal to Number (A, not C) (Harrison). The proof to this goes as such when </a:t>
            </a:r>
            <a:r>
              <a:rPr lang="en-US" dirty="0" err="1"/>
              <a:t>n</a:t>
            </a:r>
            <a:r>
              <a:rPr lang="en-US" dirty="0"/>
              <a:t> stands for number: </a:t>
            </a:r>
            <a:r>
              <a:rPr lang="en-US" dirty="0" err="1"/>
              <a:t>n(A</a:t>
            </a:r>
            <a:r>
              <a:rPr lang="en-US" dirty="0"/>
              <a:t>, not B, C) + </a:t>
            </a:r>
            <a:r>
              <a:rPr lang="en-US" dirty="0" err="1"/>
              <a:t>n(not</a:t>
            </a:r>
            <a:r>
              <a:rPr lang="en-US" dirty="0"/>
              <a:t> A, B, not C) ⩾ 0 then: </a:t>
            </a:r>
            <a:r>
              <a:rPr lang="en-US" dirty="0" err="1"/>
              <a:t>n(A</a:t>
            </a:r>
            <a:r>
              <a:rPr lang="en-US" dirty="0"/>
              <a:t>, not B, C) + </a:t>
            </a:r>
            <a:r>
              <a:rPr lang="en-US" dirty="0" err="1"/>
              <a:t>n(not</a:t>
            </a:r>
            <a:r>
              <a:rPr lang="en-US" dirty="0"/>
              <a:t> A, B, not C) + </a:t>
            </a:r>
            <a:r>
              <a:rPr lang="en-US" dirty="0" err="1"/>
              <a:t>n(A</a:t>
            </a:r>
            <a:r>
              <a:rPr lang="en-US" dirty="0"/>
              <a:t>, not B, not C) + </a:t>
            </a:r>
            <a:r>
              <a:rPr lang="en-US" dirty="0" err="1"/>
              <a:t>n(A</a:t>
            </a:r>
            <a:r>
              <a:rPr lang="en-US" dirty="0"/>
              <a:t>, B, not C) ⩾ 0 + </a:t>
            </a:r>
            <a:r>
              <a:rPr lang="en-US" dirty="0" err="1"/>
              <a:t>n(A</a:t>
            </a:r>
            <a:r>
              <a:rPr lang="en-US" dirty="0"/>
              <a:t>, not B, not C) + </a:t>
            </a:r>
            <a:r>
              <a:rPr lang="en-US" dirty="0" err="1"/>
              <a:t>n(A,B</a:t>
            </a:r>
            <a:r>
              <a:rPr lang="en-US" dirty="0"/>
              <a:t>, not C) which changes to: </a:t>
            </a:r>
            <a:r>
              <a:rPr lang="en-US" dirty="0" err="1"/>
              <a:t>n(A</a:t>
            </a:r>
            <a:r>
              <a:rPr lang="en-US" dirty="0"/>
              <a:t>, not B, C) + </a:t>
            </a:r>
            <a:r>
              <a:rPr lang="en-US" dirty="0" err="1"/>
              <a:t>n(not</a:t>
            </a:r>
            <a:r>
              <a:rPr lang="en-US" dirty="0"/>
              <a:t> A, B, not C) + </a:t>
            </a:r>
            <a:r>
              <a:rPr lang="en-US" dirty="0" err="1"/>
              <a:t>n(A</a:t>
            </a:r>
            <a:r>
              <a:rPr lang="en-US" dirty="0"/>
              <a:t>, not B, not C) + </a:t>
            </a:r>
            <a:r>
              <a:rPr lang="en-US" dirty="0" err="1"/>
              <a:t>n(A</a:t>
            </a:r>
            <a:r>
              <a:rPr lang="en-US" dirty="0"/>
              <a:t>, B, not C) ⩾ </a:t>
            </a:r>
            <a:r>
              <a:rPr lang="en-US" dirty="0" err="1"/>
              <a:t>n(A</a:t>
            </a:r>
            <a:r>
              <a:rPr lang="en-US" dirty="0"/>
              <a:t>, not C) since “for all members either B or not B must be true” (Harrison). This can further be simplified to: </a:t>
            </a:r>
            <a:r>
              <a:rPr lang="en-US" dirty="0" err="1"/>
              <a:t>n(A</a:t>
            </a:r>
            <a:r>
              <a:rPr lang="en-US" dirty="0"/>
              <a:t>, not B) + </a:t>
            </a:r>
            <a:r>
              <a:rPr lang="en-US" dirty="0" err="1"/>
              <a:t>n(not</a:t>
            </a:r>
            <a:r>
              <a:rPr lang="en-US" dirty="0"/>
              <a:t> B, not C).</a:t>
            </a:r>
            <a:r>
              <a:rPr lang="en-US" dirty="0" smtClean="0"/>
              <a:t> </a:t>
            </a:r>
          </a:p>
          <a:p>
            <a:r>
              <a:rPr lang="en-US" dirty="0"/>
              <a:t>Applying this to electron spin, where A: electron spin up at an angle of 0 degrees, B: electron spin up for an angle of 45 degrees, and C: electron spin up at 90 degrees, the following occurs: </a:t>
            </a:r>
            <a:r>
              <a:rPr lang="en-US" dirty="0" err="1"/>
              <a:t>n(spin</a:t>
            </a:r>
            <a:r>
              <a:rPr lang="en-US" dirty="0"/>
              <a:t>-up zero degrees, not spin-up 45 degrees) + </a:t>
            </a:r>
            <a:r>
              <a:rPr lang="en-US" dirty="0" err="1"/>
              <a:t>n(spin</a:t>
            </a:r>
            <a:r>
              <a:rPr lang="en-US" dirty="0"/>
              <a:t>-up 45 degrees, not spin-up 90 degrees) ⩾ </a:t>
            </a:r>
            <a:r>
              <a:rPr lang="en-US" dirty="0" err="1"/>
              <a:t>n(spin</a:t>
            </a:r>
            <a:r>
              <a:rPr lang="en-US" dirty="0"/>
              <a:t>-up zero degrees, not spin-up 90 degrees) (Harrison).</a:t>
            </a:r>
            <a:r>
              <a:rPr lang="en-US" dirty="0" smtClean="0"/>
              <a:t> </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Secure quantum codes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E91 principle</a:t>
            </a:r>
          </a:p>
          <a:p>
            <a:r>
              <a:rPr lang="en-US" dirty="0"/>
              <a:t>Alice creates a pair of entangled photons. According to Bell’s theorem and inequality, as mentioned earlier, entangled quantum states will keep the characteristics of being entangled, even when separated. To start the creation, Alice or a trusted third party creates a pair of entangled photons. The pair is then separated so that Alice and Bob each receive one photon of the pair. Alice and Bob then separately choose from two different orientations of their analyzers to measure the polarizations. After a set amount, the results are separated into two groups. The first is when different orientations are used, and the second is when the same orientation is used (</a:t>
            </a:r>
            <a:r>
              <a:rPr lang="en-US" dirty="0" err="1"/>
              <a:t>Cobourne</a:t>
            </a:r>
            <a:r>
              <a:rPr lang="en-US" dirty="0"/>
              <a:t>)</a:t>
            </a:r>
            <a:r>
              <a:rPr lang="en-US" dirty="0" smtClean="0"/>
              <a:t> </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FTL Communication</a:t>
            </a:r>
            <a:endParaRPr lang="en-US" dirty="0"/>
          </a:p>
        </p:txBody>
      </p:sp>
      <p:sp>
        <p:nvSpPr>
          <p:cNvPr id="3" name="Content Placeholder 2"/>
          <p:cNvSpPr>
            <a:spLocks noGrp="1"/>
          </p:cNvSpPr>
          <p:nvPr>
            <p:ph idx="1"/>
          </p:nvPr>
        </p:nvSpPr>
        <p:spPr/>
        <p:txBody>
          <a:bodyPr/>
          <a:lstStyle/>
          <a:p>
            <a:r>
              <a:rPr lang="en-US" dirty="0" smtClean="0"/>
              <a:t>The fact that it appears EPR interacts badly with SR opens up the possibility of instant information, if it were possible to send entangled photons far enough</a:t>
            </a:r>
          </a:p>
          <a:p>
            <a:r>
              <a:rPr lang="en-US" dirty="0" smtClean="0"/>
              <a:t>No true information can be </a:t>
            </a:r>
            <a:r>
              <a:rPr lang="en-US" dirty="0" smtClean="0"/>
              <a:t>passed according to </a:t>
            </a:r>
            <a:r>
              <a:rPr lang="en-US" dirty="0" smtClean="0"/>
              <a:t>studies by Alan Aspect, and two by Nicolas </a:t>
            </a:r>
            <a:r>
              <a:rPr lang="en-US" dirty="0" err="1" smtClean="0"/>
              <a:t>Gisin</a:t>
            </a:r>
            <a:r>
              <a:rPr lang="en-US" smtClean="0"/>
              <a:t>.</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Questioning SR</a:t>
            </a:r>
            <a:endParaRPr lang="en-US" dirty="0"/>
          </a:p>
        </p:txBody>
      </p:sp>
      <p:sp>
        <p:nvSpPr>
          <p:cNvPr id="3" name="Content Placeholder 2"/>
          <p:cNvSpPr>
            <a:spLocks noGrp="1"/>
          </p:cNvSpPr>
          <p:nvPr>
            <p:ph idx="1"/>
          </p:nvPr>
        </p:nvSpPr>
        <p:spPr/>
        <p:txBody>
          <a:bodyPr/>
          <a:lstStyle/>
          <a:p>
            <a:r>
              <a:rPr lang="en-US" dirty="0" smtClean="0"/>
              <a:t>Because both parts of quantum and SR are experimentally confirmed with some accuracy, there is much debate over which should rule the other in this case. Recent studies have shown that it appears QM makes a better prediction, but research is ongoing. </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Solutions</a:t>
            </a:r>
            <a:endParaRPr lang="en-US" dirty="0"/>
          </a:p>
        </p:txBody>
      </p:sp>
      <p:sp>
        <p:nvSpPr>
          <p:cNvPr id="3" name="Content Placeholder 2"/>
          <p:cNvSpPr>
            <a:spLocks noGrp="1"/>
          </p:cNvSpPr>
          <p:nvPr>
            <p:ph idx="1"/>
          </p:nvPr>
        </p:nvSpPr>
        <p:spPr/>
        <p:txBody>
          <a:bodyPr>
            <a:normAutofit lnSpcReduction="10000"/>
          </a:bodyPr>
          <a:lstStyle/>
          <a:p>
            <a:r>
              <a:rPr lang="en-US" dirty="0" smtClean="0"/>
              <a:t>While Bell ruled out local theories, some physicists still believe in it</a:t>
            </a:r>
          </a:p>
          <a:p>
            <a:r>
              <a:rPr lang="en-US" dirty="0" smtClean="0"/>
              <a:t>Others believe in exotic non-local theories in which the properties are not near the the photons</a:t>
            </a:r>
          </a:p>
          <a:p>
            <a:r>
              <a:rPr lang="en-US" dirty="0" smtClean="0"/>
              <a:t>Many physicists follow the Copenhagen interpretation, that there are no hidden properties whatsoever, and that QM overrules SR in this case.</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21</TotalTime>
  <Words>1094</Words>
  <Application>Microsoft Macintosh PowerPoint</Application>
  <PresentationFormat>On-screen Show (4:3)</PresentationFormat>
  <Paragraphs>22</Paragraphs>
  <Slides>9</Slides>
  <Notes>0</Notes>
  <HiddenSlides>0</HiddenSlides>
  <MMClips>0</MMClips>
  <ScaleCrop>false</ScaleCrop>
  <HeadingPairs>
    <vt:vector size="4" baseType="variant">
      <vt:variant>
        <vt:lpstr>Design Template</vt:lpstr>
      </vt:variant>
      <vt:variant>
        <vt:i4>1</vt:i4>
      </vt:variant>
      <vt:variant>
        <vt:lpstr>Slide Titles</vt:lpstr>
      </vt:variant>
      <vt:variant>
        <vt:i4>9</vt:i4>
      </vt:variant>
    </vt:vector>
  </HeadingPairs>
  <TitlesOfParts>
    <vt:vector size="10" baseType="lpstr">
      <vt:lpstr>Office Theme</vt:lpstr>
      <vt:lpstr>The EPR Paradox, Bell’s inequalities, and its significance</vt:lpstr>
      <vt:lpstr>The EPR Paradox</vt:lpstr>
      <vt:lpstr>Bohr’s reaction</vt:lpstr>
      <vt:lpstr>Slide 4</vt:lpstr>
      <vt:lpstr>Bell’s Inequalities</vt:lpstr>
      <vt:lpstr>Secure quantum codes</vt:lpstr>
      <vt:lpstr>FTL Communication</vt:lpstr>
      <vt:lpstr>Questioning SR</vt:lpstr>
      <vt:lpstr>Solutions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EPR Paradox, Bell’s inequalities, and its significance</dc:title>
  <dc:creator>Miles Taylor</dc:creator>
  <cp:lastModifiedBy>Miles Taylor</cp:lastModifiedBy>
  <cp:revision>2</cp:revision>
  <dcterms:created xsi:type="dcterms:W3CDTF">2012-07-13T04:29:26Z</dcterms:created>
  <dcterms:modified xsi:type="dcterms:W3CDTF">2012-07-13T04:30:24Z</dcterms:modified>
</cp:coreProperties>
</file>