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3" r:id="rId5"/>
    <p:sldId id="259" r:id="rId6"/>
    <p:sldId id="260" r:id="rId7"/>
    <p:sldId id="262" r:id="rId8"/>
    <p:sldId id="261"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2" d="100"/>
          <a:sy n="112" d="100"/>
        </p:scale>
        <p:origin x="-158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797DBDA-CC11-4487-899D-A414F6EFF558}" type="datetimeFigureOut">
              <a:rPr lang="en-US" smtClean="0"/>
              <a:t>7/13/2012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877247-752F-4758-AC2C-31AD4BE9212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797DBDA-CC11-4487-899D-A414F6EFF558}" type="datetimeFigureOut">
              <a:rPr lang="en-US" smtClean="0"/>
              <a:t>7/13/2012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877247-752F-4758-AC2C-31AD4BE9212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E797DBDA-CC11-4487-899D-A414F6EFF558}" type="datetimeFigureOut">
              <a:rPr lang="en-US" smtClean="0"/>
              <a:t>7/13/2012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877247-752F-4758-AC2C-31AD4BE9212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797DBDA-CC11-4487-899D-A414F6EFF558}" type="datetimeFigureOut">
              <a:rPr lang="en-US" smtClean="0"/>
              <a:t>7/13/2012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877247-752F-4758-AC2C-31AD4BE9212B}"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797DBDA-CC11-4487-899D-A414F6EFF558}" type="datetimeFigureOut">
              <a:rPr lang="en-US" smtClean="0"/>
              <a:t>7/13/2012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9877247-752F-4758-AC2C-31AD4BE9212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797DBDA-CC11-4487-899D-A414F6EFF558}" type="datetimeFigureOut">
              <a:rPr lang="en-US" smtClean="0"/>
              <a:t>7/13/2012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9877247-752F-4758-AC2C-31AD4BE9212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97DBDA-CC11-4487-899D-A414F6EFF558}" type="datetimeFigureOut">
              <a:rPr lang="en-US" smtClean="0"/>
              <a:t>7/13/2012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877247-752F-4758-AC2C-31AD4BE9212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E797DBDA-CC11-4487-899D-A414F6EFF558}" type="datetimeFigureOut">
              <a:rPr lang="en-US" smtClean="0"/>
              <a:t>7/13/2012</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79877247-752F-4758-AC2C-31AD4BE9212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97DBDA-CC11-4487-899D-A414F6EFF558}" type="datetimeFigureOut">
              <a:rPr lang="en-US" smtClean="0"/>
              <a:t>7/13/2012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877247-752F-4758-AC2C-31AD4BE9212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97DBDA-CC11-4487-899D-A414F6EFF558}" type="datetimeFigureOut">
              <a:rPr lang="en-US" smtClean="0"/>
              <a:t>7/13/2012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877247-752F-4758-AC2C-31AD4BE9212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97DBDA-CC11-4487-899D-A414F6EFF558}" type="datetimeFigureOut">
              <a:rPr lang="en-US" smtClean="0"/>
              <a:t>7/13/2012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877247-752F-4758-AC2C-31AD4BE9212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E797DBDA-CC11-4487-899D-A414F6EFF558}" type="datetimeFigureOut">
              <a:rPr lang="en-US" smtClean="0"/>
              <a:t>7/13/2012</a:t>
            </a:fld>
            <a:endParaRPr lang="en-US"/>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79877247-752F-4758-AC2C-31AD4BE921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en.wikipedia.org/wiki/Isaac_Newton" TargetMode="External"/><Relationship Id="rId2" Type="http://schemas.openxmlformats.org/officeDocument/2006/relationships/hyperlink" Target="http://en.wikipedia.org/wiki/Johannes_Kepler" TargetMode="External"/><Relationship Id="rId1" Type="http://schemas.openxmlformats.org/officeDocument/2006/relationships/slideLayout" Target="../slideLayouts/slideLayout2.xml"/><Relationship Id="rId4" Type="http://schemas.openxmlformats.org/officeDocument/2006/relationships/hyperlink" Target="http://xroads.virginia.edu/~hyper/poe/eureka.html"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Big Bang and Big Crunch</a:t>
            </a:r>
            <a:endParaRPr lang="en-US" dirty="0"/>
          </a:p>
        </p:txBody>
      </p:sp>
      <p:sp>
        <p:nvSpPr>
          <p:cNvPr id="3" name="Subtitle 2"/>
          <p:cNvSpPr>
            <a:spLocks noGrp="1"/>
          </p:cNvSpPr>
          <p:nvPr>
            <p:ph type="subTitle" idx="1"/>
          </p:nvPr>
        </p:nvSpPr>
        <p:spPr/>
        <p:txBody>
          <a:bodyPr/>
          <a:lstStyle/>
          <a:p>
            <a:r>
              <a:rPr lang="en-US" dirty="0" err="1" smtClean="0"/>
              <a:t>Darci</a:t>
            </a:r>
            <a:r>
              <a:rPr lang="en-US" dirty="0" smtClean="0"/>
              <a:t> Collins</a:t>
            </a:r>
            <a:endParaRPr lang="en-US" dirty="0"/>
          </a:p>
        </p:txBody>
      </p:sp>
    </p:spTree>
    <p:extLst>
      <p:ext uri="{BB962C8B-B14F-4D97-AF65-F5344CB8AC3E}">
        <p14:creationId xmlns:p14="http://schemas.microsoft.com/office/powerpoint/2010/main" val="29137111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Beginning of the Universe</a:t>
            </a:r>
            <a:endParaRPr lang="en-US" dirty="0"/>
          </a:p>
        </p:txBody>
      </p:sp>
      <p:sp>
        <p:nvSpPr>
          <p:cNvPr id="3" name="Content Placeholder 2"/>
          <p:cNvSpPr>
            <a:spLocks noGrp="1"/>
          </p:cNvSpPr>
          <p:nvPr>
            <p:ph idx="1"/>
          </p:nvPr>
        </p:nvSpPr>
        <p:spPr/>
        <p:txBody>
          <a:bodyPr>
            <a:normAutofit/>
          </a:bodyPr>
          <a:lstStyle/>
          <a:p>
            <a:r>
              <a:rPr lang="en-US" dirty="0" smtClean="0"/>
              <a:t>In Medieval philosophy there was much debate over whether the universe had a finite or infinite past </a:t>
            </a:r>
          </a:p>
          <a:p>
            <a:r>
              <a:rPr lang="en-US" dirty="0" smtClean="0">
                <a:hlinkClick r:id="rId2" tooltip="Johannes Kepler"/>
              </a:rPr>
              <a:t>Johannes </a:t>
            </a:r>
            <a:r>
              <a:rPr lang="en-US" dirty="0" err="1" smtClean="0">
                <a:hlinkClick r:id="rId2" tooltip="Johannes Kepler"/>
              </a:rPr>
              <a:t>Kepler</a:t>
            </a:r>
            <a:r>
              <a:rPr lang="en-US" dirty="0" smtClean="0"/>
              <a:t> used the dark night sky to argue for a finite universe.</a:t>
            </a:r>
          </a:p>
          <a:p>
            <a:r>
              <a:rPr lang="en-US" dirty="0" smtClean="0"/>
              <a:t> </a:t>
            </a:r>
            <a:r>
              <a:rPr lang="en-US" dirty="0" smtClean="0">
                <a:hlinkClick r:id="rId3" tooltip="Isaac Newton"/>
              </a:rPr>
              <a:t>Isaac Newton</a:t>
            </a:r>
            <a:r>
              <a:rPr lang="en-US" dirty="0" smtClean="0"/>
              <a:t> described large-scale motion throughout the universe.</a:t>
            </a:r>
          </a:p>
          <a:p>
            <a:r>
              <a:rPr lang="en-US" dirty="0" smtClean="0">
                <a:hlinkClick r:id="rId4"/>
              </a:rPr>
              <a:t>Edger Allen Poe</a:t>
            </a:r>
            <a:r>
              <a:rPr lang="en-US" dirty="0" smtClean="0"/>
              <a:t> believed the initial state of matter was a single "Primordial Particle". </a:t>
            </a:r>
          </a:p>
          <a:p>
            <a:endParaRPr lang="en-US" dirty="0" smtClean="0"/>
          </a:p>
          <a:p>
            <a:endParaRPr lang="en-US" dirty="0" smtClean="0"/>
          </a:p>
          <a:p>
            <a:endParaRPr lang="en-US" dirty="0"/>
          </a:p>
        </p:txBody>
      </p:sp>
    </p:spTree>
    <p:extLst>
      <p:ext uri="{BB962C8B-B14F-4D97-AF65-F5344CB8AC3E}">
        <p14:creationId xmlns:p14="http://schemas.microsoft.com/office/powerpoint/2010/main" val="3542712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Big Bang</a:t>
            </a:r>
            <a:endParaRPr lang="en-US" dirty="0"/>
          </a:p>
        </p:txBody>
      </p:sp>
      <p:sp>
        <p:nvSpPr>
          <p:cNvPr id="3" name="Content Placeholder 2"/>
          <p:cNvSpPr>
            <a:spLocks noGrp="1"/>
          </p:cNvSpPr>
          <p:nvPr>
            <p:ph idx="1"/>
          </p:nvPr>
        </p:nvSpPr>
        <p:spPr/>
        <p:txBody>
          <a:bodyPr>
            <a:normAutofit/>
          </a:bodyPr>
          <a:lstStyle/>
          <a:p>
            <a:r>
              <a:rPr lang="en-US" sz="1700" dirty="0" smtClean="0"/>
              <a:t>In 1927, the Belgian Catholic priest Georges Lematire proposed an expanding model for the universe to explain the observed redshifts of spiral nebulae. He based his theory on the work of Einstein and De Sitter</a:t>
            </a:r>
          </a:p>
          <a:p>
            <a:r>
              <a:rPr lang="en-US" sz="1700" dirty="0" smtClean="0"/>
              <a:t>In 1929, Edwin Hubble provided a comprehensive </a:t>
            </a:r>
            <a:r>
              <a:rPr lang="en-US" sz="1700" dirty="0" smtClean="0"/>
              <a:t>foundation </a:t>
            </a:r>
            <a:r>
              <a:rPr lang="en-US" sz="1700" dirty="0" smtClean="0"/>
              <a:t>for Lemaître's theory.</a:t>
            </a:r>
          </a:p>
          <a:p>
            <a:r>
              <a:rPr lang="en-US" sz="1700" dirty="0" smtClean="0"/>
              <a:t>Hubble discovered that relative to the Earth and all other observed bodies, galaxies are receding in every direction </a:t>
            </a:r>
            <a:endParaRPr lang="en-US" sz="1700" dirty="0" smtClean="0"/>
          </a:p>
          <a:p>
            <a:r>
              <a:rPr lang="en-US" sz="1600" dirty="0" smtClean="0"/>
              <a:t>Hubble </a:t>
            </a:r>
            <a:r>
              <a:rPr lang="en-US" sz="1600" dirty="0" smtClean="0"/>
              <a:t>proved the isotropic nature of the expansion was direct proof that </a:t>
            </a:r>
            <a:r>
              <a:rPr lang="en-US" sz="1600" dirty="0" smtClean="0"/>
              <a:t>space was </a:t>
            </a:r>
            <a:r>
              <a:rPr lang="en-US" sz="1600" dirty="0" smtClean="0"/>
              <a:t>expanding, not that the bodies in space that were simply moving further outward </a:t>
            </a:r>
            <a:endParaRPr lang="en-US" sz="1600" dirty="0" smtClean="0"/>
          </a:p>
          <a:p>
            <a:r>
              <a:rPr lang="en-US" sz="1600" dirty="0" smtClean="0"/>
              <a:t>Alexander </a:t>
            </a:r>
            <a:r>
              <a:rPr lang="en-US" sz="1600" dirty="0" err="1"/>
              <a:t>Alexandrovich</a:t>
            </a:r>
            <a:r>
              <a:rPr lang="en-US" sz="1600" dirty="0"/>
              <a:t> </a:t>
            </a:r>
            <a:r>
              <a:rPr lang="en-US" sz="1600" dirty="0" err="1"/>
              <a:t>Friedmann</a:t>
            </a:r>
            <a:r>
              <a:rPr lang="en-US" sz="1600" dirty="0"/>
              <a:t> </a:t>
            </a:r>
            <a:r>
              <a:rPr lang="en-US" sz="1600" dirty="0" smtClean="0"/>
              <a:t> formed the first dynamic cosmopolitan model of the big bang</a:t>
            </a:r>
            <a:endParaRPr lang="en-US" sz="1600" dirty="0"/>
          </a:p>
        </p:txBody>
      </p:sp>
    </p:spTree>
    <p:extLst>
      <p:ext uri="{BB962C8B-B14F-4D97-AF65-F5344CB8AC3E}">
        <p14:creationId xmlns:p14="http://schemas.microsoft.com/office/powerpoint/2010/main" val="640487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Theories</a:t>
            </a:r>
            <a:endParaRPr lang="en-US" dirty="0"/>
          </a:p>
        </p:txBody>
      </p:sp>
      <p:sp>
        <p:nvSpPr>
          <p:cNvPr id="3" name="Content Placeholder 2"/>
          <p:cNvSpPr>
            <a:spLocks noGrp="1"/>
          </p:cNvSpPr>
          <p:nvPr>
            <p:ph idx="1"/>
          </p:nvPr>
        </p:nvSpPr>
        <p:spPr/>
        <p:txBody>
          <a:bodyPr/>
          <a:lstStyle/>
          <a:p>
            <a:r>
              <a:rPr lang="en-US" dirty="0"/>
              <a:t>The steady state theory </a:t>
            </a:r>
            <a:r>
              <a:rPr lang="en-US" dirty="0" smtClean="0"/>
              <a:t>states that </a:t>
            </a:r>
            <a:r>
              <a:rPr lang="en-US" dirty="0"/>
              <a:t>although the universe is expanding, it </a:t>
            </a:r>
            <a:r>
              <a:rPr lang="en-US" dirty="0" smtClean="0"/>
              <a:t>does </a:t>
            </a:r>
            <a:r>
              <a:rPr lang="en-US" dirty="0"/>
              <a:t>not change its appearance over </a:t>
            </a:r>
            <a:r>
              <a:rPr lang="en-US" dirty="0" smtClean="0"/>
              <a:t>time; it </a:t>
            </a:r>
            <a:r>
              <a:rPr lang="en-US" dirty="0"/>
              <a:t>has no beginning and no end</a:t>
            </a:r>
            <a:r>
              <a:rPr lang="en-US" dirty="0" smtClean="0"/>
              <a:t>.</a:t>
            </a:r>
          </a:p>
          <a:p>
            <a:pPr lvl="1"/>
            <a:r>
              <a:rPr lang="en-US" dirty="0"/>
              <a:t>Discredited by </a:t>
            </a:r>
            <a:r>
              <a:rPr lang="en-US" dirty="0" smtClean="0"/>
              <a:t>the detection </a:t>
            </a:r>
            <a:r>
              <a:rPr lang="en-US" dirty="0"/>
              <a:t>of the </a:t>
            </a:r>
            <a:r>
              <a:rPr lang="en-US" dirty="0" smtClean="0"/>
              <a:t>cosmic microwave background radiation</a:t>
            </a:r>
          </a:p>
          <a:p>
            <a:pPr marL="457200" lvl="1" indent="0">
              <a:buNone/>
            </a:pPr>
            <a:endParaRPr lang="en-US" dirty="0" smtClean="0"/>
          </a:p>
        </p:txBody>
      </p:sp>
    </p:spTree>
    <p:extLst>
      <p:ext uri="{BB962C8B-B14F-4D97-AF65-F5344CB8AC3E}">
        <p14:creationId xmlns:p14="http://schemas.microsoft.com/office/powerpoint/2010/main" val="1279933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Big Bang</a:t>
            </a:r>
            <a:endParaRPr lang="en-US" dirty="0"/>
          </a:p>
        </p:txBody>
      </p:sp>
      <p:sp>
        <p:nvSpPr>
          <p:cNvPr id="3" name="Content Placeholder 2"/>
          <p:cNvSpPr>
            <a:spLocks noGrp="1"/>
          </p:cNvSpPr>
          <p:nvPr>
            <p:ph idx="1"/>
          </p:nvPr>
        </p:nvSpPr>
        <p:spPr/>
        <p:txBody>
          <a:bodyPr>
            <a:normAutofit/>
          </a:bodyPr>
          <a:lstStyle/>
          <a:p>
            <a:r>
              <a:rPr lang="en-US" dirty="0" smtClean="0"/>
              <a:t>The </a:t>
            </a:r>
            <a:r>
              <a:rPr lang="en-US" b="1" dirty="0" smtClean="0"/>
              <a:t>Big Bang</a:t>
            </a:r>
            <a:r>
              <a:rPr lang="en-US" dirty="0" smtClean="0"/>
              <a:t> theory is the </a:t>
            </a:r>
            <a:r>
              <a:rPr lang="en-US" dirty="0" smtClean="0"/>
              <a:t>cosmological </a:t>
            </a:r>
            <a:r>
              <a:rPr lang="en-US" dirty="0" smtClean="0"/>
              <a:t>model that explains the earliest moments </a:t>
            </a:r>
            <a:r>
              <a:rPr lang="en-US" dirty="0" smtClean="0"/>
              <a:t>development </a:t>
            </a:r>
            <a:r>
              <a:rPr lang="en-US" dirty="0" smtClean="0"/>
              <a:t>of the observable Universe. According to the theory, the Universe was once in an extremely hot and dense state which expanded rapidly. This rapid expansion caused the Universe to cool and resulted in its present continuously expanding state. </a:t>
            </a:r>
            <a:r>
              <a:rPr lang="en-US" dirty="0" smtClean="0"/>
              <a:t>After </a:t>
            </a:r>
            <a:r>
              <a:rPr lang="en-US" dirty="0"/>
              <a:t>its initial expansion from a singularity the Universe cooled </a:t>
            </a:r>
            <a:r>
              <a:rPr lang="en-US" dirty="0" smtClean="0"/>
              <a:t>to </a:t>
            </a:r>
            <a:r>
              <a:rPr lang="en-US" dirty="0"/>
              <a:t>allow energy to be converted into various subatomic </a:t>
            </a:r>
            <a:r>
              <a:rPr lang="en-US" dirty="0" smtClean="0"/>
              <a:t>particles. </a:t>
            </a:r>
            <a:r>
              <a:rPr lang="en-US" dirty="0"/>
              <a:t>While protons and neutrons combined to form the first atomic nuclei only a few minutes after the Big Bang, it would take thousands of years for electrons to combine with them and create electrically neutral atoms.</a:t>
            </a:r>
          </a:p>
          <a:p>
            <a:endParaRPr lang="en-US" dirty="0" smtClean="0"/>
          </a:p>
          <a:p>
            <a:r>
              <a:rPr lang="en-US" dirty="0" smtClean="0"/>
              <a:t>According </a:t>
            </a:r>
            <a:r>
              <a:rPr lang="en-US" dirty="0" smtClean="0"/>
              <a:t>to the most recent measurements and observations, the Big Bang occurred approximately 13.75 billion years ago, which is thus considered the age of the </a:t>
            </a:r>
            <a:r>
              <a:rPr lang="en-US" dirty="0" smtClean="0"/>
              <a:t>Universe</a:t>
            </a:r>
            <a:endParaRPr lang="en-US" dirty="0"/>
          </a:p>
        </p:txBody>
      </p:sp>
    </p:spTree>
    <p:extLst>
      <p:ext uri="{BB962C8B-B14F-4D97-AF65-F5344CB8AC3E}">
        <p14:creationId xmlns:p14="http://schemas.microsoft.com/office/powerpoint/2010/main" val="4163701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 of the Universe</a:t>
            </a:r>
            <a:endParaRPr lang="en-US" dirty="0"/>
          </a:p>
        </p:txBody>
      </p:sp>
      <p:sp>
        <p:nvSpPr>
          <p:cNvPr id="3" name="Content Placeholder 2"/>
          <p:cNvSpPr>
            <a:spLocks noGrp="1"/>
          </p:cNvSpPr>
          <p:nvPr>
            <p:ph idx="1"/>
          </p:nvPr>
        </p:nvSpPr>
        <p:spPr/>
        <p:txBody>
          <a:bodyPr/>
          <a:lstStyle/>
          <a:p>
            <a:r>
              <a:rPr lang="en-US" dirty="0" smtClean="0"/>
              <a:t>Since it was discovered that there could be a beginning to the Universe, it was possible that the Universe could end. </a:t>
            </a:r>
          </a:p>
          <a:p>
            <a:r>
              <a:rPr lang="en-US" dirty="0" smtClean="0"/>
              <a:t>Cosmologists aimed to determine the fate of the universe by measuring Omega Ω</a:t>
            </a:r>
            <a:r>
              <a:rPr lang="en-US" dirty="0" smtClean="0"/>
              <a:t>.</a:t>
            </a:r>
          </a:p>
          <a:p>
            <a:r>
              <a:rPr lang="en-US" dirty="0" smtClean="0"/>
              <a:t>The Universe has different fates depending on the value of Omega . </a:t>
            </a:r>
            <a:r>
              <a:rPr lang="en-US" dirty="0"/>
              <a:t>If omega </a:t>
            </a:r>
            <a:r>
              <a:rPr lang="en-US" dirty="0" smtClean="0"/>
              <a:t>is </a:t>
            </a:r>
            <a:r>
              <a:rPr lang="en-US" dirty="0"/>
              <a:t>greater than 1, then the universe will be closed. If it's less than 1, the universe will be open. And if it's equal to 1, the universe will be flat</a:t>
            </a:r>
            <a:endParaRPr lang="en-US" dirty="0" smtClean="0"/>
          </a:p>
          <a:p>
            <a:endParaRPr lang="en-US" dirty="0"/>
          </a:p>
        </p:txBody>
      </p:sp>
    </p:spTree>
    <p:extLst>
      <p:ext uri="{BB962C8B-B14F-4D97-AF65-F5344CB8AC3E}">
        <p14:creationId xmlns:p14="http://schemas.microsoft.com/office/powerpoint/2010/main" val="2952499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Big Crunch</a:t>
            </a:r>
            <a:endParaRPr lang="en-US" dirty="0"/>
          </a:p>
        </p:txBody>
      </p:sp>
      <p:sp>
        <p:nvSpPr>
          <p:cNvPr id="3" name="Content Placeholder 2"/>
          <p:cNvSpPr>
            <a:spLocks noGrp="1"/>
          </p:cNvSpPr>
          <p:nvPr>
            <p:ph idx="1"/>
          </p:nvPr>
        </p:nvSpPr>
        <p:spPr/>
        <p:txBody>
          <a:bodyPr/>
          <a:lstStyle/>
          <a:p>
            <a:r>
              <a:rPr lang="en-US" dirty="0"/>
              <a:t>According to this theory, the universe will one day stop expanding. Then, as gravity pulls on the matter, the universe will begin to contract, falling inward until it has collapsed back into a super-hot, super-dense singularity</a:t>
            </a:r>
            <a:r>
              <a:rPr lang="en-US" dirty="0" smtClean="0"/>
              <a:t>.</a:t>
            </a:r>
          </a:p>
          <a:p>
            <a:r>
              <a:rPr lang="en-US" dirty="0" smtClean="0"/>
              <a:t>It is considered a consequence of the Big Bang </a:t>
            </a:r>
            <a:endParaRPr lang="en-US" dirty="0"/>
          </a:p>
        </p:txBody>
      </p:sp>
    </p:spTree>
    <p:extLst>
      <p:ext uri="{BB962C8B-B14F-4D97-AF65-F5344CB8AC3E}">
        <p14:creationId xmlns:p14="http://schemas.microsoft.com/office/powerpoint/2010/main" val="3654959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143000"/>
          </a:xfrm>
        </p:spPr>
        <p:txBody>
          <a:bodyPr>
            <a:normAutofit/>
          </a:bodyPr>
          <a:lstStyle/>
          <a:p>
            <a:r>
              <a:rPr lang="en-US" dirty="0" smtClean="0"/>
              <a:t>Problems with Expansion/ Contraction </a:t>
            </a:r>
            <a:endParaRPr lang="en-US" dirty="0"/>
          </a:p>
        </p:txBody>
      </p:sp>
      <p:sp>
        <p:nvSpPr>
          <p:cNvPr id="3" name="Content Placeholder 2"/>
          <p:cNvSpPr>
            <a:spLocks noGrp="1"/>
          </p:cNvSpPr>
          <p:nvPr>
            <p:ph idx="1"/>
          </p:nvPr>
        </p:nvSpPr>
        <p:spPr/>
        <p:txBody>
          <a:bodyPr/>
          <a:lstStyle/>
          <a:p>
            <a:r>
              <a:rPr lang="en-US" dirty="0" smtClean="0"/>
              <a:t>Theory of General Relativity and Quantum Mechanics are incompatible  at quantum scales when large mass is involved. </a:t>
            </a:r>
            <a:endParaRPr lang="en-US" dirty="0" smtClean="0"/>
          </a:p>
          <a:p>
            <a:r>
              <a:rPr lang="en-US" dirty="0" smtClean="0"/>
              <a:t>Since quantum mechanics is mostly probability and relativity is mostly definitive, the two theories cannot be used in tandem.</a:t>
            </a:r>
          </a:p>
          <a:p>
            <a:r>
              <a:rPr lang="en-US" dirty="0" smtClean="0"/>
              <a:t>The big bang and big crunch are unable to be described on a quantum and relative scale.</a:t>
            </a:r>
          </a:p>
          <a:p>
            <a:endParaRPr lang="en-US" dirty="0" smtClean="0"/>
          </a:p>
        </p:txBody>
      </p:sp>
    </p:spTree>
    <p:extLst>
      <p:ext uri="{BB962C8B-B14F-4D97-AF65-F5344CB8AC3E}">
        <p14:creationId xmlns:p14="http://schemas.microsoft.com/office/powerpoint/2010/main" val="2969330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9600" dirty="0" smtClean="0">
                <a:solidFill>
                  <a:srgbClr val="00B0F0"/>
                </a:solidFill>
              </a:rPr>
              <a:t>THE END </a:t>
            </a:r>
            <a:endParaRPr lang="en-US" sz="9600" dirty="0">
              <a:solidFill>
                <a:srgbClr val="00B0F0"/>
              </a:solidFill>
            </a:endParaRPr>
          </a:p>
        </p:txBody>
      </p:sp>
    </p:spTree>
    <p:extLst>
      <p:ext uri="{BB962C8B-B14F-4D97-AF65-F5344CB8AC3E}">
        <p14:creationId xmlns:p14="http://schemas.microsoft.com/office/powerpoint/2010/main" val="5415946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87</TotalTime>
  <Words>578</Words>
  <Application>Microsoft Office PowerPoint</Application>
  <PresentationFormat>On-screen Show (4:3)</PresentationFormat>
  <Paragraphs>33</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Angles</vt:lpstr>
      <vt:lpstr>Big Bang and Big Crunch</vt:lpstr>
      <vt:lpstr>Beginning of the Universe</vt:lpstr>
      <vt:lpstr>Big Bang</vt:lpstr>
      <vt:lpstr>Other Theories</vt:lpstr>
      <vt:lpstr>What is the Big Bang</vt:lpstr>
      <vt:lpstr>End of the Universe</vt:lpstr>
      <vt:lpstr>Big Crunch</vt:lpstr>
      <vt:lpstr>Problems with Expansion/ Contraction </vt:lpstr>
      <vt:lpstr>PowerPoint Presentation</vt:lpstr>
    </vt:vector>
  </TitlesOfParts>
  <Company>Brown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Big Bang and Big Crunch</dc:title>
  <dc:creator>Local Administrator</dc:creator>
  <cp:lastModifiedBy>Local Administrator</cp:lastModifiedBy>
  <cp:revision>10</cp:revision>
  <dcterms:created xsi:type="dcterms:W3CDTF">2012-07-12T21:14:46Z</dcterms:created>
  <dcterms:modified xsi:type="dcterms:W3CDTF">2012-07-13T13:41:18Z</dcterms:modified>
</cp:coreProperties>
</file>