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85" d="100"/>
          <a:sy n="85" d="100"/>
        </p:scale>
        <p:origin x="-912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BF9815-11BC-D541-8AD5-99A11751F455}" type="datetimeFigureOut">
              <a:rPr lang="en-US" smtClean="0"/>
              <a:t>7/2/11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9B5579F-38C1-3841-923E-0296C01C71E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String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Universality of Physics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58674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Won S. Oh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Dimensions in Physics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1"/>
          <a:ext cx="8686800" cy="2636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  <a:gridCol w="1447800"/>
              </a:tblGrid>
              <a:tr h="747440">
                <a:tc>
                  <a:txBody>
                    <a:bodyPr/>
                    <a:lstStyle/>
                    <a:p>
                      <a:r>
                        <a:rPr lang="en-US" dirty="0" smtClean="0"/>
                        <a:t>Dimension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 marL="96520" marR="96520"/>
                </a:tc>
              </a:tr>
              <a:tr h="18893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dot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line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square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cube</a:t>
                      </a:r>
                      <a:endParaRPr 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</a:t>
                      </a:r>
                      <a:r>
                        <a:rPr lang="en-US" dirty="0" err="1" smtClean="0"/>
                        <a:t>tesseract</a:t>
                      </a:r>
                      <a:r>
                        <a:rPr lang="en-US" dirty="0" smtClean="0"/>
                        <a:t>—cubic</a:t>
                      </a:r>
                      <a:r>
                        <a:rPr lang="en-US" baseline="0" dirty="0" smtClean="0"/>
                        <a:t> world with “time”</a:t>
                      </a:r>
                    </a:p>
                    <a:p>
                      <a:endParaRPr lang="en-US" dirty="0"/>
                    </a:p>
                  </a:txBody>
                  <a:tcPr marL="96520" marR="9652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761" y="4191000"/>
            <a:ext cx="1474839" cy="160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161" y="4267200"/>
            <a:ext cx="1371600" cy="152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267200"/>
            <a:ext cx="1524000" cy="1524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rot="5400000" flipH="1" flipV="1">
            <a:off x="3009900" y="4457700"/>
            <a:ext cx="1524000" cy="1143000"/>
          </a:xfrm>
          <a:prstGeom prst="line">
            <a:avLst/>
          </a:prstGeom>
          <a:ln>
            <a:solidFill>
              <a:srgbClr val="4F81BD"/>
            </a:solidFill>
          </a:ln>
          <a:effectLst>
            <a:outerShdw blurRad="76200" dist="50800" dir="5400000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362200" y="4838700"/>
            <a:ext cx="228600" cy="228600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Physical Forces – Fundamental interactions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048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 Theory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Strength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Long distance Behavior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Range (</a:t>
                      </a:r>
                      <a:r>
                        <a:rPr lang="en-US" dirty="0" err="1" smtClean="0"/>
                        <a:t>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Quantum Chromodynamics (QCD)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gluons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28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</a:t>
                      </a:r>
                      <a:r>
                        <a:rPr lang="en-US" baseline="0" dirty="0" smtClean="0"/>
                        <a:t> * 10</a:t>
                      </a:r>
                      <a:r>
                        <a:rPr lang="en-US" baseline="30000" dirty="0" smtClean="0"/>
                        <a:t>-15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Electromagnetic</a:t>
                      </a:r>
                      <a:r>
                        <a:rPr lang="en-US" baseline="0" dirty="0" smtClean="0"/>
                        <a:t> (EM)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Quantum Electrodynamics (QED)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photons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36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1/r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Electroweak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 &amp; Z Bosons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25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</a:t>
                      </a:r>
                      <a:r>
                        <a:rPr lang="en-US" baseline="30000" dirty="0" smtClean="0"/>
                        <a:t>–</a:t>
                      </a:r>
                      <a:r>
                        <a:rPr lang="en-US" baseline="30000" dirty="0" err="1" smtClean="0"/>
                        <a:t>m</a:t>
                      </a:r>
                      <a:r>
                        <a:rPr lang="en-US" baseline="30000" dirty="0" smtClean="0"/>
                        <a:t> W,Z </a:t>
                      </a:r>
                      <a:r>
                        <a:rPr lang="en-US" baseline="30000" dirty="0" err="1" smtClean="0"/>
                        <a:t>r</a:t>
                      </a:r>
                      <a:r>
                        <a:rPr lang="en-US" baseline="0" dirty="0" err="1" smtClean="0"/>
                        <a:t>/r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Gravitation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Relativity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gravitons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1/r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INFINITY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04800" y="60801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http://hyperphysics.phy-astr.gsu.edu/hbase/forces/funfor.html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Accidental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Gabriele </a:t>
            </a:r>
            <a:r>
              <a:rPr lang="en-US" dirty="0" err="1" smtClean="0"/>
              <a:t>Veneziano</a:t>
            </a:r>
            <a:r>
              <a:rPr lang="en-US" dirty="0" smtClean="0"/>
              <a:t>, an Italian theoretical physicist in CERN, “accidentally” founded the field of string theory while going through the Euler’s mathematical functions.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657600"/>
            <a:ext cx="3524250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4587239"/>
            <a:ext cx="4170078" cy="898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50" y="3657600"/>
            <a:ext cx="4648195" cy="929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particles?</a:t>
            </a:r>
          </a:p>
          <a:p>
            <a:pPr lvl="1"/>
            <a:r>
              <a:rPr lang="en-US" dirty="0" smtClean="0"/>
              <a:t>Mainly viewed as points (0</a:t>
            </a:r>
            <a:r>
              <a:rPr lang="en-US" baseline="30000" dirty="0" smtClean="0"/>
              <a:t>th</a:t>
            </a:r>
            <a:r>
              <a:rPr lang="en-US" dirty="0" smtClean="0"/>
              <a:t> Dimension)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50285" y="2935344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5029200" y="3276600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120913" y="4267200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5370456" y="4437828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4038600" y="3617856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Mechanics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Newton, the significant contributor</a:t>
            </a:r>
          </a:p>
          <a:p>
            <a:r>
              <a:rPr lang="en-US" dirty="0" smtClean="0"/>
              <a:t>Based on Observations</a:t>
            </a:r>
          </a:p>
          <a:p>
            <a:r>
              <a:rPr lang="en-US" dirty="0" smtClean="0"/>
              <a:t>Explained how our “world” functions</a:t>
            </a:r>
          </a:p>
          <a:p>
            <a:r>
              <a:rPr lang="en-US" dirty="0" smtClean="0"/>
              <a:t>Calculus founded for calculations</a:t>
            </a:r>
          </a:p>
          <a:p>
            <a:endParaRPr lang="en-US" dirty="0"/>
          </a:p>
        </p:txBody>
      </p:sp>
      <p:sp>
        <p:nvSpPr>
          <p:cNvPr id="4" name="Up Ribbon 3"/>
          <p:cNvSpPr/>
          <p:nvPr/>
        </p:nvSpPr>
        <p:spPr>
          <a:xfrm rot="19226523">
            <a:off x="-315448" y="1009071"/>
            <a:ext cx="8591105" cy="3810000"/>
          </a:xfrm>
          <a:prstGeom prst="ribbon2">
            <a:avLst>
              <a:gd name="adj1" fmla="val 33333"/>
              <a:gd name="adj2" fmla="val 492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Modern Physics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MODERN PHYSICS – Dealing with the microscopic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modern physics required something “new”</a:t>
            </a:r>
          </a:p>
          <a:p>
            <a:pPr lvl="1"/>
            <a:r>
              <a:rPr lang="en-US" dirty="0" smtClean="0"/>
              <a:t>General Relativity</a:t>
            </a:r>
          </a:p>
          <a:p>
            <a:pPr lvl="1"/>
            <a:r>
              <a:rPr lang="en-US" dirty="0" smtClean="0"/>
              <a:t>Quantum Mechanics</a:t>
            </a:r>
          </a:p>
          <a:p>
            <a:pPr lvl="1"/>
            <a:r>
              <a:rPr lang="en-US" dirty="0" smtClean="0"/>
              <a:t>Condensed Matter</a:t>
            </a:r>
          </a:p>
          <a:p>
            <a:pPr lvl="1"/>
            <a:r>
              <a:rPr lang="en-US" dirty="0" smtClean="0"/>
              <a:t>Nuclear and Atomic Physics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Particles…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dots</a:t>
            </a:r>
          </a:p>
          <a:p>
            <a:endParaRPr lang="en-US" dirty="0" smtClean="0"/>
          </a:p>
          <a:p>
            <a:r>
              <a:rPr lang="en-US" sz="11500" dirty="0" smtClean="0"/>
              <a:t>The Strings</a:t>
            </a:r>
            <a:endParaRPr lang="en-US" sz="11500" dirty="0"/>
          </a:p>
        </p:txBody>
      </p:sp>
      <p:sp>
        <p:nvSpPr>
          <p:cNvPr id="4" name="Oval 3"/>
          <p:cNvSpPr/>
          <p:nvPr/>
        </p:nvSpPr>
        <p:spPr>
          <a:xfrm>
            <a:off x="2950285" y="2935344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5029200" y="3276600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120913" y="4267200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5370456" y="4437828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4038600" y="3617856"/>
            <a:ext cx="341256" cy="34125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917839" y="3197412"/>
            <a:ext cx="2928905" cy="1766181"/>
          </a:xfrm>
          <a:custGeom>
            <a:avLst/>
            <a:gdLst>
              <a:gd name="connsiteX0" fmla="*/ 204867 w 2928905"/>
              <a:gd name="connsiteY0" fmla="*/ 0 h 1766181"/>
              <a:gd name="connsiteX1" fmla="*/ 189926 w 2928905"/>
              <a:gd name="connsiteY1" fmla="*/ 44823 h 1766181"/>
              <a:gd name="connsiteX2" fmla="*/ 174985 w 2928905"/>
              <a:gd name="connsiteY2" fmla="*/ 104588 h 1766181"/>
              <a:gd name="connsiteX3" fmla="*/ 145102 w 2928905"/>
              <a:gd name="connsiteY3" fmla="*/ 149412 h 1766181"/>
              <a:gd name="connsiteX4" fmla="*/ 85337 w 2928905"/>
              <a:gd name="connsiteY4" fmla="*/ 254000 h 1766181"/>
              <a:gd name="connsiteX5" fmla="*/ 55455 w 2928905"/>
              <a:gd name="connsiteY5" fmla="*/ 358588 h 1766181"/>
              <a:gd name="connsiteX6" fmla="*/ 25573 w 2928905"/>
              <a:gd name="connsiteY6" fmla="*/ 478117 h 1766181"/>
              <a:gd name="connsiteX7" fmla="*/ 40514 w 2928905"/>
              <a:gd name="connsiteY7" fmla="*/ 821764 h 1766181"/>
              <a:gd name="connsiteX8" fmla="*/ 55455 w 2928905"/>
              <a:gd name="connsiteY8" fmla="*/ 881529 h 1766181"/>
              <a:gd name="connsiteX9" fmla="*/ 70396 w 2928905"/>
              <a:gd name="connsiteY9" fmla="*/ 926353 h 1766181"/>
              <a:gd name="connsiteX10" fmla="*/ 130161 w 2928905"/>
              <a:gd name="connsiteY10" fmla="*/ 941294 h 1766181"/>
              <a:gd name="connsiteX11" fmla="*/ 249690 w 2928905"/>
              <a:gd name="connsiteY11" fmla="*/ 911412 h 1766181"/>
              <a:gd name="connsiteX12" fmla="*/ 324396 w 2928905"/>
              <a:gd name="connsiteY12" fmla="*/ 866588 h 1766181"/>
              <a:gd name="connsiteX13" fmla="*/ 384161 w 2928905"/>
              <a:gd name="connsiteY13" fmla="*/ 836706 h 1766181"/>
              <a:gd name="connsiteX14" fmla="*/ 473808 w 2928905"/>
              <a:gd name="connsiteY14" fmla="*/ 791882 h 1766181"/>
              <a:gd name="connsiteX15" fmla="*/ 503690 w 2928905"/>
              <a:gd name="connsiteY15" fmla="*/ 747059 h 1766181"/>
              <a:gd name="connsiteX16" fmla="*/ 578396 w 2928905"/>
              <a:gd name="connsiteY16" fmla="*/ 702235 h 1766181"/>
              <a:gd name="connsiteX17" fmla="*/ 653102 w 2928905"/>
              <a:gd name="connsiteY17" fmla="*/ 627529 h 1766181"/>
              <a:gd name="connsiteX18" fmla="*/ 727808 w 2928905"/>
              <a:gd name="connsiteY18" fmla="*/ 552823 h 1766181"/>
              <a:gd name="connsiteX19" fmla="*/ 772632 w 2928905"/>
              <a:gd name="connsiteY19" fmla="*/ 508000 h 1766181"/>
              <a:gd name="connsiteX20" fmla="*/ 802514 w 2928905"/>
              <a:gd name="connsiteY20" fmla="*/ 463176 h 1766181"/>
              <a:gd name="connsiteX21" fmla="*/ 981808 w 2928905"/>
              <a:gd name="connsiteY21" fmla="*/ 328706 h 1766181"/>
              <a:gd name="connsiteX22" fmla="*/ 1161102 w 2928905"/>
              <a:gd name="connsiteY22" fmla="*/ 239059 h 1766181"/>
              <a:gd name="connsiteX23" fmla="*/ 1235808 w 2928905"/>
              <a:gd name="connsiteY23" fmla="*/ 224117 h 1766181"/>
              <a:gd name="connsiteX24" fmla="*/ 1385220 w 2928905"/>
              <a:gd name="connsiteY24" fmla="*/ 164353 h 1766181"/>
              <a:gd name="connsiteX25" fmla="*/ 1444985 w 2928905"/>
              <a:gd name="connsiteY25" fmla="*/ 149412 h 1766181"/>
              <a:gd name="connsiteX26" fmla="*/ 1489808 w 2928905"/>
              <a:gd name="connsiteY26" fmla="*/ 119529 h 1766181"/>
              <a:gd name="connsiteX27" fmla="*/ 1594396 w 2928905"/>
              <a:gd name="connsiteY27" fmla="*/ 104588 h 1766181"/>
              <a:gd name="connsiteX28" fmla="*/ 2102396 w 2928905"/>
              <a:gd name="connsiteY28" fmla="*/ 134470 h 1766181"/>
              <a:gd name="connsiteX29" fmla="*/ 2147220 w 2928905"/>
              <a:gd name="connsiteY29" fmla="*/ 149412 h 1766181"/>
              <a:gd name="connsiteX30" fmla="*/ 2221926 w 2928905"/>
              <a:gd name="connsiteY30" fmla="*/ 164353 h 1766181"/>
              <a:gd name="connsiteX31" fmla="*/ 2236867 w 2928905"/>
              <a:gd name="connsiteY31" fmla="*/ 209176 h 1766181"/>
              <a:gd name="connsiteX32" fmla="*/ 2206985 w 2928905"/>
              <a:gd name="connsiteY32" fmla="*/ 268941 h 1766181"/>
              <a:gd name="connsiteX33" fmla="*/ 2132279 w 2928905"/>
              <a:gd name="connsiteY33" fmla="*/ 343647 h 1766181"/>
              <a:gd name="connsiteX34" fmla="*/ 2102396 w 2928905"/>
              <a:gd name="connsiteY34" fmla="*/ 373529 h 1766181"/>
              <a:gd name="connsiteX35" fmla="*/ 2057573 w 2928905"/>
              <a:gd name="connsiteY35" fmla="*/ 403412 h 1766181"/>
              <a:gd name="connsiteX36" fmla="*/ 1997808 w 2928905"/>
              <a:gd name="connsiteY36" fmla="*/ 448235 h 1766181"/>
              <a:gd name="connsiteX37" fmla="*/ 1952985 w 2928905"/>
              <a:gd name="connsiteY37" fmla="*/ 463176 h 1766181"/>
              <a:gd name="connsiteX38" fmla="*/ 1803573 w 2928905"/>
              <a:gd name="connsiteY38" fmla="*/ 537882 h 1766181"/>
              <a:gd name="connsiteX39" fmla="*/ 1698985 w 2928905"/>
              <a:gd name="connsiteY39" fmla="*/ 582706 h 1766181"/>
              <a:gd name="connsiteX40" fmla="*/ 1594396 w 2928905"/>
              <a:gd name="connsiteY40" fmla="*/ 642470 h 1766181"/>
              <a:gd name="connsiteX41" fmla="*/ 1444985 w 2928905"/>
              <a:gd name="connsiteY41" fmla="*/ 687294 h 1766181"/>
              <a:gd name="connsiteX42" fmla="*/ 1340396 w 2928905"/>
              <a:gd name="connsiteY42" fmla="*/ 717176 h 1766181"/>
              <a:gd name="connsiteX43" fmla="*/ 1161102 w 2928905"/>
              <a:gd name="connsiteY43" fmla="*/ 732117 h 1766181"/>
              <a:gd name="connsiteX44" fmla="*/ 1101337 w 2928905"/>
              <a:gd name="connsiteY44" fmla="*/ 747059 h 1766181"/>
              <a:gd name="connsiteX45" fmla="*/ 1026632 w 2928905"/>
              <a:gd name="connsiteY45" fmla="*/ 762000 h 1766181"/>
              <a:gd name="connsiteX46" fmla="*/ 981808 w 2928905"/>
              <a:gd name="connsiteY46" fmla="*/ 791882 h 1766181"/>
              <a:gd name="connsiteX47" fmla="*/ 907102 w 2928905"/>
              <a:gd name="connsiteY47" fmla="*/ 821764 h 1766181"/>
              <a:gd name="connsiteX48" fmla="*/ 862279 w 2928905"/>
              <a:gd name="connsiteY48" fmla="*/ 851647 h 1766181"/>
              <a:gd name="connsiteX49" fmla="*/ 787573 w 2928905"/>
              <a:gd name="connsiteY49" fmla="*/ 896470 h 1766181"/>
              <a:gd name="connsiteX50" fmla="*/ 682985 w 2928905"/>
              <a:gd name="connsiteY50" fmla="*/ 986117 h 1766181"/>
              <a:gd name="connsiteX51" fmla="*/ 638161 w 2928905"/>
              <a:gd name="connsiteY51" fmla="*/ 1016000 h 1766181"/>
              <a:gd name="connsiteX52" fmla="*/ 533573 w 2928905"/>
              <a:gd name="connsiteY52" fmla="*/ 1090706 h 1766181"/>
              <a:gd name="connsiteX53" fmla="*/ 473808 w 2928905"/>
              <a:gd name="connsiteY53" fmla="*/ 1120588 h 1766181"/>
              <a:gd name="connsiteX54" fmla="*/ 324396 w 2928905"/>
              <a:gd name="connsiteY54" fmla="*/ 1270000 h 1766181"/>
              <a:gd name="connsiteX55" fmla="*/ 234749 w 2928905"/>
              <a:gd name="connsiteY55" fmla="*/ 1359647 h 1766181"/>
              <a:gd name="connsiteX56" fmla="*/ 204867 w 2928905"/>
              <a:gd name="connsiteY56" fmla="*/ 1404470 h 1766181"/>
              <a:gd name="connsiteX57" fmla="*/ 279573 w 2928905"/>
              <a:gd name="connsiteY57" fmla="*/ 1643529 h 1766181"/>
              <a:gd name="connsiteX58" fmla="*/ 787573 w 2928905"/>
              <a:gd name="connsiteY58" fmla="*/ 1748117 h 1766181"/>
              <a:gd name="connsiteX59" fmla="*/ 847337 w 2928905"/>
              <a:gd name="connsiteY59" fmla="*/ 1763059 h 1766181"/>
              <a:gd name="connsiteX60" fmla="*/ 1056514 w 2928905"/>
              <a:gd name="connsiteY60" fmla="*/ 1658470 h 1766181"/>
              <a:gd name="connsiteX61" fmla="*/ 1146161 w 2928905"/>
              <a:gd name="connsiteY61" fmla="*/ 1598706 h 1766181"/>
              <a:gd name="connsiteX62" fmla="*/ 1190985 w 2928905"/>
              <a:gd name="connsiteY62" fmla="*/ 1568823 h 1766181"/>
              <a:gd name="connsiteX63" fmla="*/ 1250749 w 2928905"/>
              <a:gd name="connsiteY63" fmla="*/ 1524000 h 1766181"/>
              <a:gd name="connsiteX64" fmla="*/ 1370279 w 2928905"/>
              <a:gd name="connsiteY64" fmla="*/ 1389529 h 1766181"/>
              <a:gd name="connsiteX65" fmla="*/ 1459926 w 2928905"/>
              <a:gd name="connsiteY65" fmla="*/ 1299882 h 1766181"/>
              <a:gd name="connsiteX66" fmla="*/ 1534632 w 2928905"/>
              <a:gd name="connsiteY66" fmla="*/ 1210235 h 1766181"/>
              <a:gd name="connsiteX67" fmla="*/ 1624279 w 2928905"/>
              <a:gd name="connsiteY67" fmla="*/ 1120588 h 1766181"/>
              <a:gd name="connsiteX68" fmla="*/ 1878279 w 2928905"/>
              <a:gd name="connsiteY68" fmla="*/ 836706 h 1766181"/>
              <a:gd name="connsiteX69" fmla="*/ 1952985 w 2928905"/>
              <a:gd name="connsiteY69" fmla="*/ 762000 h 1766181"/>
              <a:gd name="connsiteX70" fmla="*/ 2072514 w 2928905"/>
              <a:gd name="connsiteY70" fmla="*/ 582706 h 1766181"/>
              <a:gd name="connsiteX71" fmla="*/ 2147220 w 2928905"/>
              <a:gd name="connsiteY71" fmla="*/ 463176 h 1766181"/>
              <a:gd name="connsiteX72" fmla="*/ 2431102 w 2928905"/>
              <a:gd name="connsiteY72" fmla="*/ 194235 h 1766181"/>
              <a:gd name="connsiteX73" fmla="*/ 2535690 w 2928905"/>
              <a:gd name="connsiteY73" fmla="*/ 164353 h 1766181"/>
              <a:gd name="connsiteX74" fmla="*/ 2640279 w 2928905"/>
              <a:gd name="connsiteY74" fmla="*/ 149412 h 1766181"/>
              <a:gd name="connsiteX75" fmla="*/ 2894279 w 2928905"/>
              <a:gd name="connsiteY75" fmla="*/ 179294 h 1766181"/>
              <a:gd name="connsiteX76" fmla="*/ 2849455 w 2928905"/>
              <a:gd name="connsiteY76" fmla="*/ 298823 h 1766181"/>
              <a:gd name="connsiteX77" fmla="*/ 2729926 w 2928905"/>
              <a:gd name="connsiteY77" fmla="*/ 433294 h 1766181"/>
              <a:gd name="connsiteX78" fmla="*/ 2670161 w 2928905"/>
              <a:gd name="connsiteY78" fmla="*/ 463176 h 1766181"/>
              <a:gd name="connsiteX79" fmla="*/ 2625337 w 2928905"/>
              <a:gd name="connsiteY79" fmla="*/ 493059 h 1766181"/>
              <a:gd name="connsiteX80" fmla="*/ 2565573 w 2928905"/>
              <a:gd name="connsiteY80" fmla="*/ 522941 h 1766181"/>
              <a:gd name="connsiteX81" fmla="*/ 2475926 w 2928905"/>
              <a:gd name="connsiteY81" fmla="*/ 582706 h 1766181"/>
              <a:gd name="connsiteX82" fmla="*/ 2401220 w 2928905"/>
              <a:gd name="connsiteY82" fmla="*/ 657412 h 1766181"/>
              <a:gd name="connsiteX83" fmla="*/ 2371337 w 2928905"/>
              <a:gd name="connsiteY83" fmla="*/ 702235 h 1766181"/>
              <a:gd name="connsiteX84" fmla="*/ 2356396 w 2928905"/>
              <a:gd name="connsiteY84" fmla="*/ 747059 h 1766181"/>
              <a:gd name="connsiteX85" fmla="*/ 2281690 w 2928905"/>
              <a:gd name="connsiteY85" fmla="*/ 821764 h 1766181"/>
              <a:gd name="connsiteX86" fmla="*/ 2251808 w 2928905"/>
              <a:gd name="connsiteY86" fmla="*/ 851647 h 1766181"/>
              <a:gd name="connsiteX87" fmla="*/ 2177102 w 2928905"/>
              <a:gd name="connsiteY87" fmla="*/ 956235 h 1766181"/>
              <a:gd name="connsiteX88" fmla="*/ 2132279 w 2928905"/>
              <a:gd name="connsiteY88" fmla="*/ 1060823 h 1766181"/>
              <a:gd name="connsiteX89" fmla="*/ 2102396 w 2928905"/>
              <a:gd name="connsiteY89" fmla="*/ 1165412 h 1766181"/>
              <a:gd name="connsiteX90" fmla="*/ 2072514 w 2928905"/>
              <a:gd name="connsiteY90" fmla="*/ 1240117 h 1766181"/>
              <a:gd name="connsiteX91" fmla="*/ 2132279 w 2928905"/>
              <a:gd name="connsiteY91" fmla="*/ 1449294 h 1766181"/>
              <a:gd name="connsiteX92" fmla="*/ 2206985 w 2928905"/>
              <a:gd name="connsiteY92" fmla="*/ 1464235 h 1766181"/>
              <a:gd name="connsiteX93" fmla="*/ 2446043 w 2928905"/>
              <a:gd name="connsiteY93" fmla="*/ 1509059 h 1766181"/>
              <a:gd name="connsiteX94" fmla="*/ 2535690 w 2928905"/>
              <a:gd name="connsiteY94" fmla="*/ 1479176 h 1766181"/>
              <a:gd name="connsiteX95" fmla="*/ 2595455 w 2928905"/>
              <a:gd name="connsiteY95" fmla="*/ 1464235 h 1766181"/>
              <a:gd name="connsiteX96" fmla="*/ 2640279 w 2928905"/>
              <a:gd name="connsiteY96" fmla="*/ 1434353 h 1766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928905" h="1766181">
                <a:moveTo>
                  <a:pt x="204867" y="0"/>
                </a:moveTo>
                <a:cubicBezTo>
                  <a:pt x="199887" y="14941"/>
                  <a:pt x="194253" y="29680"/>
                  <a:pt x="189926" y="44823"/>
                </a:cubicBezTo>
                <a:cubicBezTo>
                  <a:pt x="184285" y="64568"/>
                  <a:pt x="183074" y="85714"/>
                  <a:pt x="174985" y="104588"/>
                </a:cubicBezTo>
                <a:cubicBezTo>
                  <a:pt x="167911" y="121093"/>
                  <a:pt x="153133" y="133351"/>
                  <a:pt x="145102" y="149412"/>
                </a:cubicBezTo>
                <a:cubicBezTo>
                  <a:pt x="92430" y="254754"/>
                  <a:pt x="143407" y="195930"/>
                  <a:pt x="85337" y="254000"/>
                </a:cubicBezTo>
                <a:cubicBezTo>
                  <a:pt x="68698" y="303916"/>
                  <a:pt x="67962" y="302304"/>
                  <a:pt x="55455" y="358588"/>
                </a:cubicBezTo>
                <a:cubicBezTo>
                  <a:pt x="31416" y="466766"/>
                  <a:pt x="52272" y="398021"/>
                  <a:pt x="25573" y="478117"/>
                </a:cubicBezTo>
                <a:cubicBezTo>
                  <a:pt x="6589" y="686943"/>
                  <a:pt x="0" y="605685"/>
                  <a:pt x="40514" y="821764"/>
                </a:cubicBezTo>
                <a:cubicBezTo>
                  <a:pt x="44298" y="841947"/>
                  <a:pt x="49814" y="861784"/>
                  <a:pt x="55455" y="881529"/>
                </a:cubicBezTo>
                <a:cubicBezTo>
                  <a:pt x="59782" y="896673"/>
                  <a:pt x="58098" y="916514"/>
                  <a:pt x="70396" y="926353"/>
                </a:cubicBezTo>
                <a:cubicBezTo>
                  <a:pt x="86431" y="939181"/>
                  <a:pt x="110239" y="936314"/>
                  <a:pt x="130161" y="941294"/>
                </a:cubicBezTo>
                <a:cubicBezTo>
                  <a:pt x="158575" y="935611"/>
                  <a:pt x="219061" y="926727"/>
                  <a:pt x="249690" y="911412"/>
                </a:cubicBezTo>
                <a:cubicBezTo>
                  <a:pt x="275665" y="898425"/>
                  <a:pt x="299010" y="880691"/>
                  <a:pt x="324396" y="866588"/>
                </a:cubicBezTo>
                <a:cubicBezTo>
                  <a:pt x="343866" y="855771"/>
                  <a:pt x="364239" y="846667"/>
                  <a:pt x="384161" y="836706"/>
                </a:cubicBezTo>
                <a:cubicBezTo>
                  <a:pt x="491522" y="729342"/>
                  <a:pt x="308600" y="902020"/>
                  <a:pt x="473808" y="791882"/>
                </a:cubicBezTo>
                <a:cubicBezTo>
                  <a:pt x="488749" y="781921"/>
                  <a:pt x="490056" y="758745"/>
                  <a:pt x="503690" y="747059"/>
                </a:cubicBezTo>
                <a:cubicBezTo>
                  <a:pt x="525739" y="728160"/>
                  <a:pt x="555719" y="720377"/>
                  <a:pt x="578396" y="702235"/>
                </a:cubicBezTo>
                <a:cubicBezTo>
                  <a:pt x="605896" y="680235"/>
                  <a:pt x="628200" y="652431"/>
                  <a:pt x="653102" y="627529"/>
                </a:cubicBezTo>
                <a:lnTo>
                  <a:pt x="727808" y="552823"/>
                </a:lnTo>
                <a:cubicBezTo>
                  <a:pt x="742749" y="537882"/>
                  <a:pt x="760911" y="525581"/>
                  <a:pt x="772632" y="508000"/>
                </a:cubicBezTo>
                <a:cubicBezTo>
                  <a:pt x="782593" y="493059"/>
                  <a:pt x="789816" y="475874"/>
                  <a:pt x="802514" y="463176"/>
                </a:cubicBezTo>
                <a:cubicBezTo>
                  <a:pt x="828063" y="437627"/>
                  <a:pt x="962255" y="340026"/>
                  <a:pt x="981808" y="328706"/>
                </a:cubicBezTo>
                <a:cubicBezTo>
                  <a:pt x="1039635" y="295227"/>
                  <a:pt x="1095581" y="252164"/>
                  <a:pt x="1161102" y="239059"/>
                </a:cubicBezTo>
                <a:cubicBezTo>
                  <a:pt x="1186004" y="234078"/>
                  <a:pt x="1211308" y="230799"/>
                  <a:pt x="1235808" y="224117"/>
                </a:cubicBezTo>
                <a:cubicBezTo>
                  <a:pt x="1432951" y="170350"/>
                  <a:pt x="1236211" y="220230"/>
                  <a:pt x="1385220" y="164353"/>
                </a:cubicBezTo>
                <a:cubicBezTo>
                  <a:pt x="1404447" y="157143"/>
                  <a:pt x="1425063" y="154392"/>
                  <a:pt x="1444985" y="149412"/>
                </a:cubicBezTo>
                <a:cubicBezTo>
                  <a:pt x="1459926" y="139451"/>
                  <a:pt x="1472608" y="124689"/>
                  <a:pt x="1489808" y="119529"/>
                </a:cubicBezTo>
                <a:cubicBezTo>
                  <a:pt x="1523539" y="109409"/>
                  <a:pt x="1559190" y="103729"/>
                  <a:pt x="1594396" y="104588"/>
                </a:cubicBezTo>
                <a:cubicBezTo>
                  <a:pt x="1763972" y="108724"/>
                  <a:pt x="1933063" y="124509"/>
                  <a:pt x="2102396" y="134470"/>
                </a:cubicBezTo>
                <a:cubicBezTo>
                  <a:pt x="2117337" y="139451"/>
                  <a:pt x="2131941" y="145592"/>
                  <a:pt x="2147220" y="149412"/>
                </a:cubicBezTo>
                <a:cubicBezTo>
                  <a:pt x="2171857" y="155571"/>
                  <a:pt x="2200796" y="150266"/>
                  <a:pt x="2221926" y="164353"/>
                </a:cubicBezTo>
                <a:cubicBezTo>
                  <a:pt x="2235030" y="173089"/>
                  <a:pt x="2231887" y="194235"/>
                  <a:pt x="2236867" y="209176"/>
                </a:cubicBezTo>
                <a:cubicBezTo>
                  <a:pt x="2226906" y="229098"/>
                  <a:pt x="2220659" y="251360"/>
                  <a:pt x="2206985" y="268941"/>
                </a:cubicBezTo>
                <a:cubicBezTo>
                  <a:pt x="2185364" y="296739"/>
                  <a:pt x="2157181" y="318745"/>
                  <a:pt x="2132279" y="343647"/>
                </a:cubicBezTo>
                <a:cubicBezTo>
                  <a:pt x="2122318" y="353608"/>
                  <a:pt x="2114117" y="365715"/>
                  <a:pt x="2102396" y="373529"/>
                </a:cubicBezTo>
                <a:cubicBezTo>
                  <a:pt x="2087455" y="383490"/>
                  <a:pt x="2072185" y="392975"/>
                  <a:pt x="2057573" y="403412"/>
                </a:cubicBezTo>
                <a:cubicBezTo>
                  <a:pt x="2037309" y="417886"/>
                  <a:pt x="2019429" y="435880"/>
                  <a:pt x="1997808" y="448235"/>
                </a:cubicBezTo>
                <a:cubicBezTo>
                  <a:pt x="1984134" y="456049"/>
                  <a:pt x="1967285" y="456576"/>
                  <a:pt x="1952985" y="463176"/>
                </a:cubicBezTo>
                <a:cubicBezTo>
                  <a:pt x="1902428" y="486510"/>
                  <a:pt x="1849904" y="506995"/>
                  <a:pt x="1803573" y="537882"/>
                </a:cubicBezTo>
                <a:cubicBezTo>
                  <a:pt x="1712737" y="598438"/>
                  <a:pt x="1809248" y="541357"/>
                  <a:pt x="1698985" y="582706"/>
                </a:cubicBezTo>
                <a:cubicBezTo>
                  <a:pt x="1508174" y="654261"/>
                  <a:pt x="1750456" y="573110"/>
                  <a:pt x="1594396" y="642470"/>
                </a:cubicBezTo>
                <a:cubicBezTo>
                  <a:pt x="1530481" y="670877"/>
                  <a:pt x="1505833" y="669909"/>
                  <a:pt x="1444985" y="687294"/>
                </a:cubicBezTo>
                <a:cubicBezTo>
                  <a:pt x="1406394" y="698320"/>
                  <a:pt x="1381913" y="711986"/>
                  <a:pt x="1340396" y="717176"/>
                </a:cubicBezTo>
                <a:cubicBezTo>
                  <a:pt x="1280887" y="724614"/>
                  <a:pt x="1220867" y="727137"/>
                  <a:pt x="1161102" y="732117"/>
                </a:cubicBezTo>
                <a:cubicBezTo>
                  <a:pt x="1141180" y="737098"/>
                  <a:pt x="1121383" y="742604"/>
                  <a:pt x="1101337" y="747059"/>
                </a:cubicBezTo>
                <a:cubicBezTo>
                  <a:pt x="1076547" y="752568"/>
                  <a:pt x="1050410" y="753083"/>
                  <a:pt x="1026632" y="762000"/>
                </a:cubicBezTo>
                <a:cubicBezTo>
                  <a:pt x="1009818" y="768305"/>
                  <a:pt x="997869" y="783851"/>
                  <a:pt x="981808" y="791882"/>
                </a:cubicBezTo>
                <a:cubicBezTo>
                  <a:pt x="957819" y="803876"/>
                  <a:pt x="931091" y="809770"/>
                  <a:pt x="907102" y="821764"/>
                </a:cubicBezTo>
                <a:cubicBezTo>
                  <a:pt x="891041" y="829795"/>
                  <a:pt x="877507" y="842130"/>
                  <a:pt x="862279" y="851647"/>
                </a:cubicBezTo>
                <a:cubicBezTo>
                  <a:pt x="837653" y="867038"/>
                  <a:pt x="811736" y="880361"/>
                  <a:pt x="787573" y="896470"/>
                </a:cubicBezTo>
                <a:cubicBezTo>
                  <a:pt x="675666" y="971074"/>
                  <a:pt x="775317" y="909174"/>
                  <a:pt x="682985" y="986117"/>
                </a:cubicBezTo>
                <a:cubicBezTo>
                  <a:pt x="669190" y="997613"/>
                  <a:pt x="652773" y="1005563"/>
                  <a:pt x="638161" y="1016000"/>
                </a:cubicBezTo>
                <a:cubicBezTo>
                  <a:pt x="606110" y="1038893"/>
                  <a:pt x="568771" y="1070593"/>
                  <a:pt x="533573" y="1090706"/>
                </a:cubicBezTo>
                <a:cubicBezTo>
                  <a:pt x="514235" y="1101757"/>
                  <a:pt x="493730" y="1110627"/>
                  <a:pt x="473808" y="1120588"/>
                </a:cubicBezTo>
                <a:lnTo>
                  <a:pt x="324396" y="1270000"/>
                </a:lnTo>
                <a:lnTo>
                  <a:pt x="234749" y="1359647"/>
                </a:lnTo>
                <a:lnTo>
                  <a:pt x="204867" y="1404470"/>
                </a:lnTo>
                <a:cubicBezTo>
                  <a:pt x="229769" y="1484156"/>
                  <a:pt x="212249" y="1594158"/>
                  <a:pt x="279573" y="1643529"/>
                </a:cubicBezTo>
                <a:cubicBezTo>
                  <a:pt x="366032" y="1706932"/>
                  <a:pt x="642396" y="1731986"/>
                  <a:pt x="787573" y="1748117"/>
                </a:cubicBezTo>
                <a:cubicBezTo>
                  <a:pt x="807494" y="1753098"/>
                  <a:pt x="827041" y="1766181"/>
                  <a:pt x="847337" y="1763059"/>
                </a:cubicBezTo>
                <a:cubicBezTo>
                  <a:pt x="981473" y="1742423"/>
                  <a:pt x="965559" y="1724619"/>
                  <a:pt x="1056514" y="1658470"/>
                </a:cubicBezTo>
                <a:cubicBezTo>
                  <a:pt x="1085559" y="1637346"/>
                  <a:pt x="1116279" y="1618627"/>
                  <a:pt x="1146161" y="1598706"/>
                </a:cubicBezTo>
                <a:cubicBezTo>
                  <a:pt x="1161102" y="1588745"/>
                  <a:pt x="1176619" y="1579597"/>
                  <a:pt x="1190985" y="1568823"/>
                </a:cubicBezTo>
                <a:cubicBezTo>
                  <a:pt x="1210906" y="1553882"/>
                  <a:pt x="1232009" y="1540398"/>
                  <a:pt x="1250749" y="1524000"/>
                </a:cubicBezTo>
                <a:cubicBezTo>
                  <a:pt x="1332898" y="1452119"/>
                  <a:pt x="1293101" y="1474424"/>
                  <a:pt x="1370279" y="1389529"/>
                </a:cubicBezTo>
                <a:cubicBezTo>
                  <a:pt x="1398706" y="1358259"/>
                  <a:pt x="1431370" y="1331034"/>
                  <a:pt x="1459926" y="1299882"/>
                </a:cubicBezTo>
                <a:cubicBezTo>
                  <a:pt x="1486210" y="1271208"/>
                  <a:pt x="1508348" y="1238909"/>
                  <a:pt x="1534632" y="1210235"/>
                </a:cubicBezTo>
                <a:cubicBezTo>
                  <a:pt x="1563188" y="1179083"/>
                  <a:pt x="1596777" y="1152674"/>
                  <a:pt x="1624279" y="1120588"/>
                </a:cubicBezTo>
                <a:cubicBezTo>
                  <a:pt x="1896545" y="802945"/>
                  <a:pt x="1466935" y="1248050"/>
                  <a:pt x="1878279" y="836706"/>
                </a:cubicBezTo>
                <a:lnTo>
                  <a:pt x="1952985" y="762000"/>
                </a:lnTo>
                <a:cubicBezTo>
                  <a:pt x="2042715" y="582538"/>
                  <a:pt x="1944389" y="762081"/>
                  <a:pt x="2072514" y="582706"/>
                </a:cubicBezTo>
                <a:cubicBezTo>
                  <a:pt x="2099824" y="544473"/>
                  <a:pt x="2118491" y="500355"/>
                  <a:pt x="2147220" y="463176"/>
                </a:cubicBezTo>
                <a:cubicBezTo>
                  <a:pt x="2252817" y="326522"/>
                  <a:pt x="2290429" y="254524"/>
                  <a:pt x="2431102" y="194235"/>
                </a:cubicBezTo>
                <a:cubicBezTo>
                  <a:pt x="2464428" y="179952"/>
                  <a:pt x="2500237" y="171950"/>
                  <a:pt x="2535690" y="164353"/>
                </a:cubicBezTo>
                <a:cubicBezTo>
                  <a:pt x="2570125" y="156974"/>
                  <a:pt x="2605416" y="154392"/>
                  <a:pt x="2640279" y="149412"/>
                </a:cubicBezTo>
                <a:cubicBezTo>
                  <a:pt x="2724946" y="159373"/>
                  <a:pt x="2824908" y="129743"/>
                  <a:pt x="2894279" y="179294"/>
                </a:cubicBezTo>
                <a:cubicBezTo>
                  <a:pt x="2928905" y="204027"/>
                  <a:pt x="2868485" y="260763"/>
                  <a:pt x="2849455" y="298823"/>
                </a:cubicBezTo>
                <a:cubicBezTo>
                  <a:pt x="2831344" y="335046"/>
                  <a:pt x="2754582" y="414117"/>
                  <a:pt x="2729926" y="433294"/>
                </a:cubicBezTo>
                <a:cubicBezTo>
                  <a:pt x="2712345" y="446968"/>
                  <a:pt x="2689499" y="452126"/>
                  <a:pt x="2670161" y="463176"/>
                </a:cubicBezTo>
                <a:cubicBezTo>
                  <a:pt x="2654570" y="472085"/>
                  <a:pt x="2640928" y="484150"/>
                  <a:pt x="2625337" y="493059"/>
                </a:cubicBezTo>
                <a:cubicBezTo>
                  <a:pt x="2605999" y="504109"/>
                  <a:pt x="2584672" y="511482"/>
                  <a:pt x="2565573" y="522941"/>
                </a:cubicBezTo>
                <a:cubicBezTo>
                  <a:pt x="2534777" y="541419"/>
                  <a:pt x="2475926" y="582706"/>
                  <a:pt x="2475926" y="582706"/>
                </a:cubicBezTo>
                <a:cubicBezTo>
                  <a:pt x="2396238" y="702234"/>
                  <a:pt x="2500828" y="557804"/>
                  <a:pt x="2401220" y="657412"/>
                </a:cubicBezTo>
                <a:cubicBezTo>
                  <a:pt x="2388522" y="670110"/>
                  <a:pt x="2381298" y="687294"/>
                  <a:pt x="2371337" y="702235"/>
                </a:cubicBezTo>
                <a:cubicBezTo>
                  <a:pt x="2366357" y="717176"/>
                  <a:pt x="2365846" y="734459"/>
                  <a:pt x="2356396" y="747059"/>
                </a:cubicBezTo>
                <a:cubicBezTo>
                  <a:pt x="2335266" y="775232"/>
                  <a:pt x="2306592" y="796862"/>
                  <a:pt x="2281690" y="821764"/>
                </a:cubicBezTo>
                <a:cubicBezTo>
                  <a:pt x="2271729" y="831725"/>
                  <a:pt x="2259622" y="839926"/>
                  <a:pt x="2251808" y="851647"/>
                </a:cubicBezTo>
                <a:cubicBezTo>
                  <a:pt x="2208113" y="917190"/>
                  <a:pt x="2232700" y="882105"/>
                  <a:pt x="2177102" y="956235"/>
                </a:cubicBezTo>
                <a:cubicBezTo>
                  <a:pt x="2142066" y="1061347"/>
                  <a:pt x="2187663" y="931596"/>
                  <a:pt x="2132279" y="1060823"/>
                </a:cubicBezTo>
                <a:cubicBezTo>
                  <a:pt x="2110691" y="1111194"/>
                  <a:pt x="2121355" y="1108535"/>
                  <a:pt x="2102396" y="1165412"/>
                </a:cubicBezTo>
                <a:cubicBezTo>
                  <a:pt x="2093915" y="1190856"/>
                  <a:pt x="2082475" y="1215215"/>
                  <a:pt x="2072514" y="1240117"/>
                </a:cubicBezTo>
                <a:cubicBezTo>
                  <a:pt x="2092436" y="1309843"/>
                  <a:pt x="2094970" y="1387112"/>
                  <a:pt x="2132279" y="1449294"/>
                </a:cubicBezTo>
                <a:cubicBezTo>
                  <a:pt x="2145345" y="1471070"/>
                  <a:pt x="2181976" y="1459822"/>
                  <a:pt x="2206985" y="1464235"/>
                </a:cubicBezTo>
                <a:cubicBezTo>
                  <a:pt x="2433133" y="1504143"/>
                  <a:pt x="2318484" y="1477167"/>
                  <a:pt x="2446043" y="1509059"/>
                </a:cubicBezTo>
                <a:cubicBezTo>
                  <a:pt x="2475925" y="1499098"/>
                  <a:pt x="2505520" y="1488227"/>
                  <a:pt x="2535690" y="1479176"/>
                </a:cubicBezTo>
                <a:cubicBezTo>
                  <a:pt x="2555359" y="1473275"/>
                  <a:pt x="2576581" y="1472324"/>
                  <a:pt x="2595455" y="1464235"/>
                </a:cubicBezTo>
                <a:cubicBezTo>
                  <a:pt x="2611960" y="1457161"/>
                  <a:pt x="2640279" y="1434353"/>
                  <a:pt x="2640279" y="1434353"/>
                </a:cubicBezTo>
              </a:path>
            </a:pathLst>
          </a:custGeom>
          <a:ln>
            <a:solidFill>
              <a:srgbClr val="2A200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Contributors to String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Michael Duff</a:t>
            </a:r>
          </a:p>
          <a:p>
            <a:r>
              <a:rPr lang="en-US" dirty="0" smtClean="0"/>
              <a:t>Michael Green</a:t>
            </a:r>
          </a:p>
          <a:p>
            <a:r>
              <a:rPr lang="en-US" dirty="0" smtClean="0"/>
              <a:t>Brian Greene</a:t>
            </a:r>
          </a:p>
          <a:p>
            <a:r>
              <a:rPr lang="en-US" dirty="0" smtClean="0"/>
              <a:t>Alexander </a:t>
            </a:r>
            <a:r>
              <a:rPr lang="en-US" dirty="0" err="1" smtClean="0"/>
              <a:t>Polyakov</a:t>
            </a:r>
            <a:endParaRPr lang="en-US" dirty="0" smtClean="0"/>
          </a:p>
          <a:p>
            <a:r>
              <a:rPr lang="en-US" dirty="0" smtClean="0"/>
              <a:t>Gabriele </a:t>
            </a:r>
            <a:r>
              <a:rPr lang="en-US" dirty="0" err="1" smtClean="0"/>
              <a:t>Veneziano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Please also read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68525"/>
            <a:ext cx="2540000" cy="39116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810000" y="4648200"/>
            <a:ext cx="22860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flipV="1">
            <a:off x="3124200" y="2133600"/>
            <a:ext cx="3733800" cy="812800"/>
          </a:xfrm>
          <a:prstGeom prst="bentConnector3">
            <a:avLst>
              <a:gd name="adj1" fmla="val 79212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ヒラギノ角ゴ Pro W6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ＭＳ Ｐゴシック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Trek.thmx</Template>
  <TotalTime>61</TotalTime>
  <Words>249</Words>
  <Application>Microsoft Macintosh PowerPoint</Application>
  <PresentationFormat>On-screen Show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The String Theory </vt:lpstr>
      <vt:lpstr>Spatial Dimensions in Physics</vt:lpstr>
      <vt:lpstr>The Physical Forces – Fundamental interactions</vt:lpstr>
      <vt:lpstr>The Accidental Discovery</vt:lpstr>
      <vt:lpstr>Particles</vt:lpstr>
      <vt:lpstr>Classical Mechanics</vt:lpstr>
      <vt:lpstr>THE MODERN PHYSICS – Dealing with the microscopic world</vt:lpstr>
      <vt:lpstr>Particles… Again</vt:lpstr>
      <vt:lpstr>The Contributors to String Theory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String Theory</dc:title>
  <dc:creator>Won Oh</dc:creator>
  <cp:lastModifiedBy>Won Oh</cp:lastModifiedBy>
  <cp:revision>8</cp:revision>
  <dcterms:created xsi:type="dcterms:W3CDTF">2011-07-02T04:12:31Z</dcterms:created>
  <dcterms:modified xsi:type="dcterms:W3CDTF">2011-07-02T05:14:19Z</dcterms:modified>
</cp:coreProperties>
</file>